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946" r:id="rId5"/>
    <p:sldId id="940" r:id="rId6"/>
    <p:sldId id="947" r:id="rId7"/>
    <p:sldId id="948" r:id="rId8"/>
    <p:sldId id="949" r:id="rId9"/>
    <p:sldId id="950" r:id="rId10"/>
    <p:sldId id="969" r:id="rId11"/>
    <p:sldId id="951" r:id="rId12"/>
    <p:sldId id="952" r:id="rId13"/>
    <p:sldId id="953" r:id="rId14"/>
    <p:sldId id="965" r:id="rId15"/>
    <p:sldId id="956" r:id="rId16"/>
    <p:sldId id="974" r:id="rId17"/>
    <p:sldId id="957" r:id="rId18"/>
    <p:sldId id="958" r:id="rId19"/>
    <p:sldId id="954" r:id="rId20"/>
    <p:sldId id="972" r:id="rId21"/>
    <p:sldId id="971" r:id="rId22"/>
    <p:sldId id="975" r:id="rId23"/>
    <p:sldId id="945" r:id="rId24"/>
    <p:sldId id="964" r:id="rId25"/>
    <p:sldId id="970" r:id="rId26"/>
    <p:sldId id="9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win.ramasubramanian@ucdconnect.ie" initials="a" lastIdx="1" clrIdx="0">
    <p:extLst>
      <p:ext uri="{19B8F6BF-5375-455C-9EA6-DF929625EA0E}">
        <p15:presenceInfo xmlns:p15="http://schemas.microsoft.com/office/powerpoint/2012/main" userId="S::aswin.ramasubramanian@ucdconnect.ie::3a84bf67-1eb6-4ecf-bb4b-1ab7a419cf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E140E-C291-30D9-8D3A-5D3D620FC0A8}" v="544" dt="2021-02-11T21:02:20.394"/>
    <p1510:client id="{501072F2-157E-738F-F8EF-31FA05F2CEB7}" v="185" dt="2021-02-11T20:02:57.704"/>
    <p1510:client id="{520E8526-FE1E-454B-885B-BDDEA8BC0D2B}" v="675" dt="2021-02-12T09:28:15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00" autoAdjust="0"/>
  </p:normalViewPr>
  <p:slideViewPr>
    <p:cSldViewPr snapToGrid="0">
      <p:cViewPr varScale="1">
        <p:scale>
          <a:sx n="116" d="100"/>
          <a:sy n="116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3B667-E70F-48EC-816E-E6192B4AFCA4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9E2B6-85B9-4F95-B158-CF77979C3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16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8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27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effectLst/>
              </a:rPr>
              <a:t>[1]	Unstructured Big Data Is a Big Manufacturing Challenge | designnews.com, (n.d.). https://www.designnews.com/automation-motion-control/unstructured-big-data-big-manufacturing-challenge (accessed February 12, 2021).</a:t>
            </a:r>
          </a:p>
          <a:p>
            <a:endParaRPr lang="en-IE" dirty="0">
              <a:effectLst/>
              <a:cs typeface="Calibri"/>
            </a:endParaRPr>
          </a:p>
          <a:p>
            <a:endParaRPr lang="en-US" dirty="0">
              <a:cs typeface="Calibri"/>
            </a:endParaRPr>
          </a:p>
          <a:p>
            <a:pPr algn="just"/>
            <a:r>
              <a:rPr lang="en-IE" dirty="0"/>
              <a:t>Existing analytics approaches on unstructured data in a PLM focussing on isolated data sources from a single product life cycle phase, do not make use of structured data for holistic analytics and are typically cost-intensive and case-based, without a general framework.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/>
              <a:t>Decker, N., &amp; Huang, Q. (2020). Intelligent accuracy control service system for small-scale additive manufacturing. Manufacturing Letters, 26, 48-52.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1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Decker, N., &amp; Huang, Q. (2020). Intelligent accuracy control service system for small-scale additive manufacturing. Manufacturing Letters, 26, 48-52.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9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6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Decker, N., &amp; Huang, Q. (2020). Intelligent accuracy control service system for small-scale additive manufacturing. Manufacturing Letters, 26, 48-52.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3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5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87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effectLst/>
              </a:rPr>
              <a:t>[1]	Autodesk, Lesson : Shape Optimization Vs . Generative Design, (n.d.) 1–2.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effectLst/>
              </a:rPr>
              <a:t>[1]	Fraunhofer Create Development Community for Industry 4.0 Applications and Technologies – Metrology and Quality News - Online Magazine, (n.d.). https://metrology.news/fraunhofer-create-development-community-for-industry-4-0-applications-and-technologies/ (accessed February 10, 2021).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98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6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8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Thermal Analysis –</a:t>
            </a:r>
          </a:p>
          <a:p>
            <a:r>
              <a:rPr lang="en-US" dirty="0"/>
              <a:t> </a:t>
            </a:r>
            <a:r>
              <a:rPr lang="en-IE" dirty="0">
                <a:effectLst/>
              </a:rPr>
              <a:t>[1]	Core competence gets additive – Aerospace Manufacturing, (n.d.). https://www.aero-mag.com/gas-turbine-blades-additive-manufacturing/ (accessed February 10, 2021).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3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1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3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6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quick reminder of the recommendations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A9DEC-959A-AE49-AEFD-C2EB3DF5C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1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0CC7-2849-4473-AE87-642282574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3483-BCBE-4AF8-A2D5-4FDBDCEFE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8571-8F3C-482A-B004-9159691B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152B6-2483-4225-A486-877E42B2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DB13-335E-4118-AFE0-A8C630FD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06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91C3-AD9F-4398-9D1D-86C2BE91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51E6F-3823-4E74-ABCC-EF7C3AF92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F79C-4EEE-4C55-A16C-98D34CD3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4E31C-7023-4237-98D0-6A4C4FC8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86855-66CD-495C-89DA-245B15C7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8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BC9D1-099E-4F36-B9CC-3A3ED8153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6D928-EF90-45F3-8DF8-CCDC64A3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B6BC7-C629-4513-8EB4-87AD4ADF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B6DA6-2A3A-4F85-9F34-CE590320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11B03-E189-4560-ADBE-84EB8DB7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00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C78C-0510-488D-84EB-3F3F8D42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6D81-0E5A-4737-81A2-59B74FFF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DAC9E-0E19-4AC6-BD43-C561A0CC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BD4D-E969-4975-BAA8-69DD5809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7334-958A-4216-9338-A8E04EC5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4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10BF-9992-4087-8716-BAB1A1E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A86DA-1E52-455C-A4AF-7F811E10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40A62-F486-407E-B943-D93FCDA2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FB22-A0FF-4C90-ACEE-75CA175B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A5DE0-D998-491D-9751-6322608B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06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9AC7-0327-4A2C-A634-65B4DF31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6DB-8797-4931-A3CC-A3D65EF43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C233-8614-447E-BC8A-3B674FD71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CA3BA-E1CD-4089-9111-0E747D70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6E7F4-47D6-4C14-A7DE-3D1DBEE8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DFC5-9843-4349-A7C8-8CDC59CF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63AE-DDF3-4623-B60D-48B6FB49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A8EAD-8445-4842-A37A-C835B315A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14A65-031A-4D4B-B92B-9908468A7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998D2-FEF2-4CBC-B7D1-169CF2411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23111-FFA6-4D28-9874-EACFCA795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51F2B-4463-4505-8BDE-16499860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F2223-EB17-498A-B016-CE0C79A5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5C9A7-D71F-4B33-87DD-FDAC7B5E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55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9624-B618-478A-89D9-8678A74E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4DEE1-31C7-443A-81C2-C0AAF8B4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EEB5F-F67A-4B55-9E9E-32F4B353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B7CD8-4D23-45BD-B25F-FEF9BDBA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17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133CC-A128-4772-9851-740D5793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A4A13-6DB2-4536-A3CA-D001EFBF2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FF929-7A5C-4B91-8E46-9DEF69C4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83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5293-05E3-4246-9441-7665ECB0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2D54-5CB1-46CD-A90F-CEE5A18A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22B78-8D40-427C-AF8D-6069555EA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9AE44-5985-4A55-BB07-0BAC934E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78D9B-EB19-4BE9-9DA5-8714865A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6CE34-DD9A-4579-B590-5DD33712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35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86B2-8960-41AB-A977-BB2FBBBD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64293-BDAB-4BD9-B3C3-B065A6B43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077A2-BA34-4CCB-BA95-13A54CBC8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8E597-45A7-4751-9C14-57F9AFEB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9BC88-56FE-48F1-B531-B9835E33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D2300-5008-4568-8B09-660B4B23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11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A45C5-1F61-4E3D-B50B-A6B6831A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6E040-57A5-41A1-9504-897521D5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FC099-4E25-4B40-9876-874285114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3DA0D-52A0-4226-B992-26A0A5250A6C}" type="datetimeFigureOut">
              <a:rPr lang="en-GB" smtClean="0"/>
              <a:t>01/03/2021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3399-11FC-42F8-8489-8F1F166D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F9D72-A07B-4C7F-91BD-64071271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20A38-F709-4194-BEA2-3524847D84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0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C43E-F0AA-2E4C-9599-C87EA774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91-DA64-A04B-A72D-16379BD008AE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2446-FB66-4CE4-BC7E-EAFB713F3629}"/>
              </a:ext>
            </a:extLst>
          </p:cNvPr>
          <p:cNvSpPr txBox="1"/>
          <p:nvPr/>
        </p:nvSpPr>
        <p:spPr>
          <a:xfrm>
            <a:off x="821660" y="3118923"/>
            <a:ext cx="10294090" cy="116955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3500" b="1" dirty="0">
                <a:solidFill>
                  <a:srgbClr val="234198"/>
                </a:solidFill>
              </a:rPr>
              <a:t>Data Analytics training: </a:t>
            </a:r>
          </a:p>
          <a:p>
            <a:pPr algn="ctr"/>
            <a:r>
              <a:rPr lang="en-IE" sz="3500" b="1" dirty="0" err="1">
                <a:solidFill>
                  <a:srgbClr val="234198"/>
                </a:solidFill>
              </a:rPr>
              <a:t>CAx</a:t>
            </a:r>
            <a:r>
              <a:rPr lang="en-IE" sz="3500" b="1" dirty="0">
                <a:solidFill>
                  <a:srgbClr val="234198"/>
                </a:solidFill>
              </a:rPr>
              <a:t> Analysis</a:t>
            </a:r>
            <a:endParaRPr lang="en-US" sz="3500" b="1" dirty="0">
              <a:solidFill>
                <a:srgbClr val="234198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457828" y="1520304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817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50090" y="399926"/>
            <a:ext cx="9772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Information at different stages of the AM workflow - </a:t>
            </a:r>
            <a:r>
              <a:rPr lang="en-US" sz="2400" b="1" kern="1200" dirty="0"/>
              <a:t>Quality assessment and testing data</a:t>
            </a:r>
            <a:endParaRPr lang="en-GB" sz="2400" b="1" kern="1200" dirty="0"/>
          </a:p>
          <a:p>
            <a:endParaRPr lang="en-GB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CB950C-B903-483E-BC3F-838741DCEBF3}"/>
              </a:ext>
            </a:extLst>
          </p:cNvPr>
          <p:cNvSpPr/>
          <p:nvPr/>
        </p:nvSpPr>
        <p:spPr>
          <a:xfrm>
            <a:off x="6857907" y="1767704"/>
            <a:ext cx="4720198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Geometric Tolerance levels</a:t>
            </a:r>
            <a:endParaRPr lang="en-GB" kern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62C80F-9469-4643-9053-3F11BD82C61F}"/>
              </a:ext>
            </a:extLst>
          </p:cNvPr>
          <p:cNvGrpSpPr/>
          <p:nvPr/>
        </p:nvGrpSpPr>
        <p:grpSpPr>
          <a:xfrm>
            <a:off x="438150" y="1470437"/>
            <a:ext cx="4572000" cy="914400"/>
            <a:chOff x="492122" y="4781682"/>
            <a:chExt cx="7143754" cy="63698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1E9E61-C38A-4B86-956D-357BC1B329C3}"/>
                </a:ext>
              </a:extLst>
            </p:cNvPr>
            <p:cNvSpPr/>
            <p:nvPr/>
          </p:nvSpPr>
          <p:spPr>
            <a:xfrm>
              <a:off x="492122" y="4781682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97DD2A2F-3907-44B4-A76A-1C0FE232292D}"/>
                </a:ext>
              </a:extLst>
            </p:cNvPr>
            <p:cNvSpPr txBox="1"/>
            <p:nvPr/>
          </p:nvSpPr>
          <p:spPr>
            <a:xfrm>
              <a:off x="510779" y="4800339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Quality assessment and testing data</a:t>
              </a:r>
              <a:endParaRPr lang="en-GB" sz="2000" kern="1200" dirty="0"/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EEF5336-279B-4714-A30B-F5336019E2F4}"/>
              </a:ext>
            </a:extLst>
          </p:cNvPr>
          <p:cNvCxnSpPr>
            <a:stCxn id="25" idx="3"/>
            <a:endCxn id="21" idx="1"/>
          </p:cNvCxnSpPr>
          <p:nvPr/>
        </p:nvCxnSpPr>
        <p:spPr>
          <a:xfrm>
            <a:off x="4998209" y="1927637"/>
            <a:ext cx="18596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3759788-891E-45E4-A5EF-FE7D2A48AE96}"/>
              </a:ext>
            </a:extLst>
          </p:cNvPr>
          <p:cNvSpPr txBox="1"/>
          <p:nvPr/>
        </p:nvSpPr>
        <p:spPr>
          <a:xfrm>
            <a:off x="3655593" y="4074462"/>
            <a:ext cx="40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500FB93-ED7D-4E80-8E7A-AF2183B55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71" y="2574345"/>
            <a:ext cx="2405533" cy="2514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3CE27D8-0004-4CDB-8BEE-EF2510075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6" y="2590836"/>
            <a:ext cx="3082036" cy="2514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072643F-BFA2-4567-817A-A1C4486B270B}"/>
              </a:ext>
            </a:extLst>
          </p:cNvPr>
          <p:cNvSpPr txBox="1"/>
          <p:nvPr/>
        </p:nvSpPr>
        <p:spPr>
          <a:xfrm>
            <a:off x="705537" y="5678368"/>
            <a:ext cx="7057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Using Co-ordinate measurement machine, it is possible to measure geometric deviation at specific points of interest on the physical design and compare with the corresponding points on the CAD model. </a:t>
            </a:r>
            <a:endParaRPr lang="en-GB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6E98F-5A8C-46DA-B7AC-86DB125D0A9E}"/>
              </a:ext>
            </a:extLst>
          </p:cNvPr>
          <p:cNvSpPr txBox="1"/>
          <p:nvPr/>
        </p:nvSpPr>
        <p:spPr>
          <a:xfrm>
            <a:off x="1206321" y="5207236"/>
            <a:ext cx="20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3D-CAD model</a:t>
            </a:r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717697-C9BD-46B4-AE01-CB31B168E6B1}"/>
              </a:ext>
            </a:extLst>
          </p:cNvPr>
          <p:cNvSpPr txBox="1"/>
          <p:nvPr/>
        </p:nvSpPr>
        <p:spPr>
          <a:xfrm>
            <a:off x="5133899" y="5194926"/>
            <a:ext cx="20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model</a:t>
            </a:r>
            <a:endParaRPr lang="en-GB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8345880-D523-40A8-9DAD-90E630003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939" y="2471425"/>
            <a:ext cx="2800741" cy="4039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1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589383"/>
            <a:ext cx="86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Information at different stages of the AM workflow</a:t>
            </a:r>
            <a:endParaRPr lang="en-GB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62C80F-9469-4643-9053-3F11BD82C61F}"/>
              </a:ext>
            </a:extLst>
          </p:cNvPr>
          <p:cNvGrpSpPr/>
          <p:nvPr/>
        </p:nvGrpSpPr>
        <p:grpSpPr>
          <a:xfrm>
            <a:off x="343750" y="1586859"/>
            <a:ext cx="4572000" cy="914400"/>
            <a:chOff x="492122" y="4781682"/>
            <a:chExt cx="7143754" cy="63698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01E9E61-C38A-4B86-956D-357BC1B329C3}"/>
                </a:ext>
              </a:extLst>
            </p:cNvPr>
            <p:cNvSpPr/>
            <p:nvPr/>
          </p:nvSpPr>
          <p:spPr>
            <a:xfrm>
              <a:off x="492122" y="4781682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97DD2A2F-3907-44B4-A76A-1C0FE232292D}"/>
                </a:ext>
              </a:extLst>
            </p:cNvPr>
            <p:cNvSpPr txBox="1"/>
            <p:nvPr/>
          </p:nvSpPr>
          <p:spPr>
            <a:xfrm>
              <a:off x="510779" y="4800339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Quality assessment and testing data</a:t>
              </a:r>
              <a:endParaRPr lang="en-GB" sz="2000" kern="12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6ECBE21-834F-4496-A175-64A8C5F2DF50}"/>
              </a:ext>
            </a:extLst>
          </p:cNvPr>
          <p:cNvSpPr/>
          <p:nvPr/>
        </p:nvSpPr>
        <p:spPr>
          <a:xfrm>
            <a:off x="6738691" y="1884202"/>
            <a:ext cx="4720198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Non – destructive testing for structural analysis</a:t>
            </a:r>
            <a:endParaRPr lang="en-GB" kern="12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D043700-1628-4AF3-8134-62C3D541C39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4903809" y="2044059"/>
            <a:ext cx="1834882" cy="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752DB0-3E57-460F-A149-38AAE0245B66}"/>
              </a:ext>
            </a:extLst>
          </p:cNvPr>
          <p:cNvSpPr txBox="1"/>
          <p:nvPr/>
        </p:nvSpPr>
        <p:spPr>
          <a:xfrm>
            <a:off x="3339907" y="4138873"/>
            <a:ext cx="40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EA9C52-C4D5-4547-BC23-E7FD9BEE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50" y="2655247"/>
            <a:ext cx="3082036" cy="2514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3BC9B1-7163-49C5-9D9F-D3B9F293ED6F}"/>
              </a:ext>
            </a:extLst>
          </p:cNvPr>
          <p:cNvSpPr txBox="1"/>
          <p:nvPr/>
        </p:nvSpPr>
        <p:spPr>
          <a:xfrm>
            <a:off x="890635" y="5468945"/>
            <a:ext cx="20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3D-CAD model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0FAB2-C1E8-408A-98BD-298438419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039" y="2763659"/>
            <a:ext cx="2640801" cy="2310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653BF-EF21-4B9B-A395-7F4E1107F31A}"/>
              </a:ext>
            </a:extLst>
          </p:cNvPr>
          <p:cNvSpPr txBox="1"/>
          <p:nvPr/>
        </p:nvSpPr>
        <p:spPr>
          <a:xfrm>
            <a:off x="4304864" y="5464706"/>
            <a:ext cx="272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CT scan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75ED17-E282-4380-A2FF-80C2643AE8ED}"/>
              </a:ext>
            </a:extLst>
          </p:cNvPr>
          <p:cNvSpPr txBox="1"/>
          <p:nvPr/>
        </p:nvSpPr>
        <p:spPr>
          <a:xfrm>
            <a:off x="704689" y="5877136"/>
            <a:ext cx="7512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Using CT-scan, it is possible to evaluate AM produced parts to be assessed for porosity within the part. This would help to find the location and size of a pore. </a:t>
            </a:r>
            <a:endParaRPr lang="en-GB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C3E9A3-2176-4226-B60B-86D42953F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325" y="2609680"/>
            <a:ext cx="4629209" cy="26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3E3F5E6-32EC-4CA6-B291-F871647BC081}"/>
              </a:ext>
            </a:extLst>
          </p:cNvPr>
          <p:cNvSpPr txBox="1"/>
          <p:nvPr/>
        </p:nvSpPr>
        <p:spPr>
          <a:xfrm>
            <a:off x="2676525" y="5596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Importance of Data Analytics in AM - </a:t>
            </a:r>
            <a:r>
              <a:rPr lang="en-US" sz="2400" b="1" err="1"/>
              <a:t>CAx</a:t>
            </a:r>
            <a:endParaRPr lang="en-GB" sz="2400" b="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FBEAAC-8C90-4C68-8192-DA26638A8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" t="-1449" r="539" b="9783"/>
          <a:stretch/>
        </p:blipFill>
        <p:spPr bwMode="auto">
          <a:xfrm>
            <a:off x="6072185" y="1826419"/>
            <a:ext cx="5393539" cy="37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44AEF-227B-42DF-863C-4240735A9CDC}"/>
              </a:ext>
            </a:extLst>
          </p:cNvPr>
          <p:cNvSpPr txBox="1"/>
          <p:nvPr/>
        </p:nvSpPr>
        <p:spPr>
          <a:xfrm>
            <a:off x="212172" y="1826419"/>
            <a:ext cx="539353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E" sz="2000" dirty="0"/>
              <a:t>Existing analytics deals with 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E" sz="2000" dirty="0">
                <a:ea typeface="+mn-lt"/>
                <a:cs typeface="+mn-lt"/>
              </a:rPr>
              <a:t>Data in isolated sources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E" sz="2000" dirty="0">
                <a:ea typeface="+mn-lt"/>
                <a:cs typeface="+mn-lt"/>
              </a:rPr>
              <a:t>Unstructured</a:t>
            </a:r>
            <a:r>
              <a:rPr lang="en-IE" sz="2000" dirty="0"/>
              <a:t> data &amp; </a:t>
            </a:r>
            <a:r>
              <a:rPr lang="en-IE" sz="2000" dirty="0">
                <a:ea typeface="+mn-lt"/>
                <a:cs typeface="+mn-lt"/>
              </a:rPr>
              <a:t>structured data in</a:t>
            </a:r>
            <a:r>
              <a:rPr lang="en-IE" sz="2000" dirty="0"/>
              <a:t> a PLM </a:t>
            </a:r>
            <a:r>
              <a:rPr lang="en-IE" sz="2000" dirty="0">
                <a:ea typeface="+mn-lt"/>
                <a:cs typeface="+mn-lt"/>
              </a:rPr>
              <a:t> </a:t>
            </a:r>
            <a:endParaRPr lang="en-IE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E" sz="2000" dirty="0">
                <a:cs typeface="Calibri"/>
              </a:rPr>
              <a:t>Lack of general framework applied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Availability of APIs for data extraction </a:t>
            </a:r>
            <a:endParaRPr lang="en-US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Data integration across different phases. </a:t>
            </a:r>
            <a:endParaRPr lang="en-US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IE" sz="2000" dirty="0">
              <a:cs typeface="Calibr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Lack of unified software packages</a:t>
            </a:r>
            <a:endParaRPr lang="en-US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Design</a:t>
            </a:r>
            <a:endParaRPr lang="en-US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Generation of toolpath </a:t>
            </a:r>
            <a:endParaRPr lang="en-US" sz="2000" dirty="0">
              <a:cs typeface="Calibri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Evaluation and analysis</a:t>
            </a:r>
            <a:endParaRPr lang="en-US" sz="2000" dirty="0">
              <a:cs typeface="Calibri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A1582B6-E751-4D94-AF2B-7622EEA6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172" y="6492875"/>
            <a:ext cx="11979828" cy="365125"/>
          </a:xfrm>
        </p:spPr>
        <p:txBody>
          <a:bodyPr/>
          <a:lstStyle/>
          <a:p>
            <a:r>
              <a:rPr lang="en-IE" dirty="0">
                <a:effectLst/>
              </a:rPr>
              <a:t>Unstructured Big Data Is a Big Manufacturing Challenge | designnews.com, (n.d.). https://www.designnews.com/automation-motion-control/unstructured-big-data-big-manufacturing-challenge (accessed February 10, 2021).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4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1210107" y="494315"/>
            <a:ext cx="86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Data Analytics in AM </a:t>
            </a:r>
            <a:r>
              <a:rPr lang="en-IE" sz="2400" b="1" dirty="0" err="1"/>
              <a:t>Cax</a:t>
            </a:r>
            <a:r>
              <a:rPr lang="en-IE" sz="2400" b="1" dirty="0"/>
              <a:t> </a:t>
            </a:r>
            <a:r>
              <a:rPr lang="en-US" sz="2400" b="1" dirty="0"/>
              <a:t>- Algorithm</a:t>
            </a:r>
            <a:endParaRPr lang="en-GB" sz="2400" b="1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00D1144-13FE-44C8-9870-57DDE9B9AF41}"/>
              </a:ext>
            </a:extLst>
          </p:cNvPr>
          <p:cNvGrpSpPr/>
          <p:nvPr/>
        </p:nvGrpSpPr>
        <p:grpSpPr>
          <a:xfrm>
            <a:off x="1769810" y="1470869"/>
            <a:ext cx="8848617" cy="4544905"/>
            <a:chOff x="212172" y="1469265"/>
            <a:chExt cx="9328656" cy="481898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F4440-B098-45D5-B20D-E3D62AF5AD66}"/>
                </a:ext>
              </a:extLst>
            </p:cNvPr>
            <p:cNvSpPr/>
            <p:nvPr/>
          </p:nvSpPr>
          <p:spPr>
            <a:xfrm>
              <a:off x="223085" y="1725833"/>
              <a:ext cx="4450821" cy="4450821"/>
            </a:xfrm>
            <a:custGeom>
              <a:avLst/>
              <a:gdLst>
                <a:gd name="connsiteX0" fmla="*/ 2225410 w 4450821"/>
                <a:gd name="connsiteY0" fmla="*/ 0 h 4450821"/>
                <a:gd name="connsiteX1" fmla="*/ 4152672 w 4450821"/>
                <a:gd name="connsiteY1" fmla="*/ 1112705 h 4450821"/>
                <a:gd name="connsiteX2" fmla="*/ 2225411 w 4450821"/>
                <a:gd name="connsiteY2" fmla="*/ 2225411 h 4450821"/>
                <a:gd name="connsiteX3" fmla="*/ 2225410 w 4450821"/>
                <a:gd name="connsiteY3" fmla="*/ 0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2225410" y="0"/>
                  </a:moveTo>
                  <a:cubicBezTo>
                    <a:pt x="3020473" y="0"/>
                    <a:pt x="3755141" y="424161"/>
                    <a:pt x="4152672" y="1112705"/>
                  </a:cubicBezTo>
                  <a:lnTo>
                    <a:pt x="2225411" y="2225411"/>
                  </a:lnTo>
                  <a:cubicBezTo>
                    <a:pt x="2225411" y="1483607"/>
                    <a:pt x="2225410" y="741804"/>
                    <a:pt x="2225410" y="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3418" tIns="497194" rIns="899887" bIns="30405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CAD Model.</a:t>
              </a:r>
              <a:endParaRPr lang="en-GB" sz="1600" kern="12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1FF4B6E-4F28-4900-A8F3-000905162141}"/>
                </a:ext>
              </a:extLst>
            </p:cNvPr>
            <p:cNvSpPr/>
            <p:nvPr/>
          </p:nvSpPr>
          <p:spPr>
            <a:xfrm>
              <a:off x="212172" y="1743047"/>
              <a:ext cx="4450821" cy="4450821"/>
            </a:xfrm>
            <a:custGeom>
              <a:avLst/>
              <a:gdLst>
                <a:gd name="connsiteX0" fmla="*/ 4152673 w 4450821"/>
                <a:gd name="connsiteY0" fmla="*/ 1112705 h 4450821"/>
                <a:gd name="connsiteX1" fmla="*/ 4152673 w 4450821"/>
                <a:gd name="connsiteY1" fmla="*/ 3338116 h 4450821"/>
                <a:gd name="connsiteX2" fmla="*/ 2225411 w 4450821"/>
                <a:gd name="connsiteY2" fmla="*/ 2225411 h 4450821"/>
                <a:gd name="connsiteX3" fmla="*/ 4152673 w 4450821"/>
                <a:gd name="connsiteY3" fmla="*/ 1112705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4152673" y="1112705"/>
                  </a:moveTo>
                  <a:cubicBezTo>
                    <a:pt x="4550204" y="1801250"/>
                    <a:pt x="4550204" y="2649571"/>
                    <a:pt x="4152673" y="3338116"/>
                  </a:cubicBezTo>
                  <a:lnTo>
                    <a:pt x="2225411" y="2225411"/>
                  </a:lnTo>
                  <a:lnTo>
                    <a:pt x="4152673" y="11127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67013" tIns="1795350" rIns="78605" bIns="179535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CAE Simulation and Analysis</a:t>
              </a:r>
              <a:endParaRPr lang="en-GB" sz="1600" kern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E0A890-3ADC-4746-9464-B24BAB6ADA2A}"/>
                </a:ext>
              </a:extLst>
            </p:cNvPr>
            <p:cNvSpPr/>
            <p:nvPr/>
          </p:nvSpPr>
          <p:spPr>
            <a:xfrm>
              <a:off x="212172" y="1743047"/>
              <a:ext cx="4450821" cy="4450821"/>
            </a:xfrm>
            <a:custGeom>
              <a:avLst/>
              <a:gdLst>
                <a:gd name="connsiteX0" fmla="*/ 4152673 w 4450821"/>
                <a:gd name="connsiteY0" fmla="*/ 3338116 h 4450821"/>
                <a:gd name="connsiteX1" fmla="*/ 2225411 w 4450821"/>
                <a:gd name="connsiteY1" fmla="*/ 4450822 h 4450821"/>
                <a:gd name="connsiteX2" fmla="*/ 2225411 w 4450821"/>
                <a:gd name="connsiteY2" fmla="*/ 2225411 h 4450821"/>
                <a:gd name="connsiteX3" fmla="*/ 4152673 w 4450821"/>
                <a:gd name="connsiteY3" fmla="*/ 3338116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4152673" y="3338116"/>
                  </a:moveTo>
                  <a:cubicBezTo>
                    <a:pt x="3755142" y="4026661"/>
                    <a:pt x="3020473" y="4450822"/>
                    <a:pt x="2225411" y="4450822"/>
                  </a:cubicBezTo>
                  <a:lnTo>
                    <a:pt x="2225411" y="2225411"/>
                  </a:lnTo>
                  <a:lnTo>
                    <a:pt x="4152673" y="33381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93418" tIns="3040520" rIns="899887" bIns="49719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CAM Tool / Slicing Engine</a:t>
              </a:r>
              <a:endParaRPr lang="en-GB" sz="1600" kern="1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957B217-BFDB-40AB-B002-41CE08E92A35}"/>
                </a:ext>
              </a:extLst>
            </p:cNvPr>
            <p:cNvSpPr/>
            <p:nvPr/>
          </p:nvSpPr>
          <p:spPr>
            <a:xfrm>
              <a:off x="212172" y="1743047"/>
              <a:ext cx="4450821" cy="4450821"/>
            </a:xfrm>
            <a:custGeom>
              <a:avLst/>
              <a:gdLst>
                <a:gd name="connsiteX0" fmla="*/ 2225411 w 4450821"/>
                <a:gd name="connsiteY0" fmla="*/ 4450821 h 4450821"/>
                <a:gd name="connsiteX1" fmla="*/ 298149 w 4450821"/>
                <a:gd name="connsiteY1" fmla="*/ 3338116 h 4450821"/>
                <a:gd name="connsiteX2" fmla="*/ 2225411 w 4450821"/>
                <a:gd name="connsiteY2" fmla="*/ 2225411 h 4450821"/>
                <a:gd name="connsiteX3" fmla="*/ 2225411 w 4450821"/>
                <a:gd name="connsiteY3" fmla="*/ 4450821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2225411" y="4450821"/>
                  </a:moveTo>
                  <a:cubicBezTo>
                    <a:pt x="1430348" y="4450821"/>
                    <a:pt x="695680" y="4026660"/>
                    <a:pt x="298149" y="3338116"/>
                  </a:cubicBezTo>
                  <a:lnTo>
                    <a:pt x="2225411" y="2225411"/>
                  </a:lnTo>
                  <a:lnTo>
                    <a:pt x="2225411" y="445082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9887" tIns="3040520" rIns="2293418" bIns="49719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In-Situ data from  AM machine</a:t>
              </a:r>
              <a:endParaRPr lang="en-GB" sz="1600" kern="1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5D26C7-6BFD-4394-9A60-02D193DA58CE}"/>
                </a:ext>
              </a:extLst>
            </p:cNvPr>
            <p:cNvSpPr/>
            <p:nvPr/>
          </p:nvSpPr>
          <p:spPr>
            <a:xfrm>
              <a:off x="212172" y="1743047"/>
              <a:ext cx="4450821" cy="4450821"/>
            </a:xfrm>
            <a:custGeom>
              <a:avLst/>
              <a:gdLst>
                <a:gd name="connsiteX0" fmla="*/ 298148 w 4450821"/>
                <a:gd name="connsiteY0" fmla="*/ 3338116 h 4450821"/>
                <a:gd name="connsiteX1" fmla="*/ 298148 w 4450821"/>
                <a:gd name="connsiteY1" fmla="*/ 1112705 h 4450821"/>
                <a:gd name="connsiteX2" fmla="*/ 2225411 w 4450821"/>
                <a:gd name="connsiteY2" fmla="*/ 2225411 h 4450821"/>
                <a:gd name="connsiteX3" fmla="*/ 298148 w 4450821"/>
                <a:gd name="connsiteY3" fmla="*/ 3338116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298148" y="3338116"/>
                  </a:moveTo>
                  <a:cubicBezTo>
                    <a:pt x="-99383" y="2649571"/>
                    <a:pt x="-99383" y="1801250"/>
                    <a:pt x="298148" y="1112705"/>
                  </a:cubicBezTo>
                  <a:lnTo>
                    <a:pt x="2225411" y="2225411"/>
                  </a:lnTo>
                  <a:lnTo>
                    <a:pt x="298148" y="33381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02" tIns="1795350" rIns="3056416" bIns="179535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Post-Processing data</a:t>
              </a:r>
              <a:endParaRPr lang="en-GB" sz="1600" kern="1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2DDA88-8DFC-4032-815B-6C109544E541}"/>
                </a:ext>
              </a:extLst>
            </p:cNvPr>
            <p:cNvSpPr/>
            <p:nvPr/>
          </p:nvSpPr>
          <p:spPr>
            <a:xfrm>
              <a:off x="212172" y="1743047"/>
              <a:ext cx="4450821" cy="4450821"/>
            </a:xfrm>
            <a:custGeom>
              <a:avLst/>
              <a:gdLst>
                <a:gd name="connsiteX0" fmla="*/ 298148 w 4450821"/>
                <a:gd name="connsiteY0" fmla="*/ 1112705 h 4450821"/>
                <a:gd name="connsiteX1" fmla="*/ 2225410 w 4450821"/>
                <a:gd name="connsiteY1" fmla="*/ -1 h 4450821"/>
                <a:gd name="connsiteX2" fmla="*/ 2225411 w 4450821"/>
                <a:gd name="connsiteY2" fmla="*/ 2225411 h 4450821"/>
                <a:gd name="connsiteX3" fmla="*/ 298148 w 4450821"/>
                <a:gd name="connsiteY3" fmla="*/ 1112705 h 44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821" h="4450821">
                  <a:moveTo>
                    <a:pt x="298148" y="1112705"/>
                  </a:moveTo>
                  <a:cubicBezTo>
                    <a:pt x="695679" y="424160"/>
                    <a:pt x="1430348" y="-1"/>
                    <a:pt x="2225410" y="-1"/>
                  </a:cubicBezTo>
                  <a:cubicBezTo>
                    <a:pt x="2225410" y="741803"/>
                    <a:pt x="2225411" y="1483607"/>
                    <a:pt x="2225411" y="2225411"/>
                  </a:cubicBezTo>
                  <a:lnTo>
                    <a:pt x="298148" y="111270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9887" tIns="497194" rIns="2293418" bIns="304052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QA/QC &amp; Testing.</a:t>
              </a:r>
              <a:endParaRPr lang="en-GB" sz="1600" kern="120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/>
                <a:t>CT SCAN data</a:t>
              </a:r>
              <a:endParaRPr lang="en-GB" sz="1200" kern="120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/>
                <a:t>NDT data</a:t>
              </a:r>
              <a:endParaRPr lang="en-GB" sz="1200" kern="120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7E8A859-D4DE-4B9C-8FFC-B9980CBD0CB9}"/>
                </a:ext>
              </a:extLst>
            </p:cNvPr>
            <p:cNvCxnSpPr>
              <a:cxnSpLocks/>
              <a:stCxn id="4" idx="0"/>
              <a:endCxn id="18" idx="1"/>
            </p:cNvCxnSpPr>
            <p:nvPr/>
          </p:nvCxnSpPr>
          <p:spPr>
            <a:xfrm flipV="1">
              <a:off x="4364845" y="1597343"/>
              <a:ext cx="1985816" cy="125840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8E65846-AA6C-4E65-BDC0-FA59D7CF6828}"/>
                </a:ext>
              </a:extLst>
            </p:cNvPr>
            <p:cNvGrpSpPr/>
            <p:nvPr/>
          </p:nvGrpSpPr>
          <p:grpSpPr>
            <a:xfrm>
              <a:off x="6350661" y="1469265"/>
              <a:ext cx="1912835" cy="651511"/>
              <a:chOff x="7520300" y="1937210"/>
              <a:chExt cx="2671985" cy="98617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BE954E1-3203-4673-8A9C-CC80C78E1E4B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3" name="Graphic 22" descr="Table outline">
                <a:extLst>
                  <a:ext uri="{FF2B5EF4-FFF2-40B4-BE49-F238E27FC236}">
                    <a16:creationId xmlns:a16="http://schemas.microsoft.com/office/drawing/2014/main" id="{524F57E9-9779-476C-A5DA-44B0CF021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Graphic 23" descr="Table outline">
                <a:extLst>
                  <a:ext uri="{FF2B5EF4-FFF2-40B4-BE49-F238E27FC236}">
                    <a16:creationId xmlns:a16="http://schemas.microsoft.com/office/drawing/2014/main" id="{B4CC043C-C430-4480-A3DD-793E0AA0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Table outline">
                <a:extLst>
                  <a:ext uri="{FF2B5EF4-FFF2-40B4-BE49-F238E27FC236}">
                    <a16:creationId xmlns:a16="http://schemas.microsoft.com/office/drawing/2014/main" id="{7AB22D13-04F3-4257-9963-9DDAAA4CD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F35BD46-F83A-45ED-8376-41ACCAD80F82}"/>
                </a:ext>
              </a:extLst>
            </p:cNvPr>
            <p:cNvGrpSpPr/>
            <p:nvPr/>
          </p:nvGrpSpPr>
          <p:grpSpPr>
            <a:xfrm>
              <a:off x="6503061" y="1621665"/>
              <a:ext cx="1912835" cy="651511"/>
              <a:chOff x="7520300" y="1937210"/>
              <a:chExt cx="2671985" cy="986178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6F2BD76-7446-4EF1-88C9-E85CB36B35B7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4" name="Graphic 43" descr="Table outline">
                <a:extLst>
                  <a:ext uri="{FF2B5EF4-FFF2-40B4-BE49-F238E27FC236}">
                    <a16:creationId xmlns:a16="http://schemas.microsoft.com/office/drawing/2014/main" id="{D8236DF0-987C-4ED7-9CB6-1034558F4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Table outline">
                <a:extLst>
                  <a:ext uri="{FF2B5EF4-FFF2-40B4-BE49-F238E27FC236}">
                    <a16:creationId xmlns:a16="http://schemas.microsoft.com/office/drawing/2014/main" id="{F4D617EF-46BA-408F-A5D6-B6274F9C5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Table outline">
                <a:extLst>
                  <a:ext uri="{FF2B5EF4-FFF2-40B4-BE49-F238E27FC236}">
                    <a16:creationId xmlns:a16="http://schemas.microsoft.com/office/drawing/2014/main" id="{798026C0-FC2B-48B1-9601-1EAD41DA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AD51B4-E0FF-4DAB-8CE8-DAF219449A09}"/>
                </a:ext>
              </a:extLst>
            </p:cNvPr>
            <p:cNvGrpSpPr/>
            <p:nvPr/>
          </p:nvGrpSpPr>
          <p:grpSpPr>
            <a:xfrm>
              <a:off x="6655461" y="1774065"/>
              <a:ext cx="1912835" cy="651511"/>
              <a:chOff x="7520300" y="1937210"/>
              <a:chExt cx="2671985" cy="986178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16CDEE01-8F18-47EA-8E4C-63818A12091F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9" name="Graphic 48" descr="Table outline">
                <a:extLst>
                  <a:ext uri="{FF2B5EF4-FFF2-40B4-BE49-F238E27FC236}">
                    <a16:creationId xmlns:a16="http://schemas.microsoft.com/office/drawing/2014/main" id="{3A03016F-18D2-4220-9D33-9DFD60129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aphic 49" descr="Table outline">
                <a:extLst>
                  <a:ext uri="{FF2B5EF4-FFF2-40B4-BE49-F238E27FC236}">
                    <a16:creationId xmlns:a16="http://schemas.microsoft.com/office/drawing/2014/main" id="{7A598DEA-6ED4-47E8-A3CD-B47C69986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1" name="Graphic 50" descr="Table outline">
                <a:extLst>
                  <a:ext uri="{FF2B5EF4-FFF2-40B4-BE49-F238E27FC236}">
                    <a16:creationId xmlns:a16="http://schemas.microsoft.com/office/drawing/2014/main" id="{6201298C-E7D4-4E01-A9F3-10140FA9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C58D69-1D2B-4DBB-B250-056ED7BEC8AA}"/>
                </a:ext>
              </a:extLst>
            </p:cNvPr>
            <p:cNvGrpSpPr/>
            <p:nvPr/>
          </p:nvGrpSpPr>
          <p:grpSpPr>
            <a:xfrm>
              <a:off x="6807861" y="1926465"/>
              <a:ext cx="1912835" cy="651511"/>
              <a:chOff x="7520300" y="1937210"/>
              <a:chExt cx="2671985" cy="98617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ABF60CF2-AB22-4A48-B86A-92BD48361BFB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4" name="Graphic 53" descr="Table outline">
                <a:extLst>
                  <a:ext uri="{FF2B5EF4-FFF2-40B4-BE49-F238E27FC236}">
                    <a16:creationId xmlns:a16="http://schemas.microsoft.com/office/drawing/2014/main" id="{11E23C37-E728-4E03-BF34-73902AB3A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c 54" descr="Table outline">
                <a:extLst>
                  <a:ext uri="{FF2B5EF4-FFF2-40B4-BE49-F238E27FC236}">
                    <a16:creationId xmlns:a16="http://schemas.microsoft.com/office/drawing/2014/main" id="{9E03B154-E0A1-4F88-82D5-3E8D09C1B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Graphic 55" descr="Table outline">
                <a:extLst>
                  <a:ext uri="{FF2B5EF4-FFF2-40B4-BE49-F238E27FC236}">
                    <a16:creationId xmlns:a16="http://schemas.microsoft.com/office/drawing/2014/main" id="{7ED9880F-E2F3-45D8-8B8E-AA62478C4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82C497E-A44C-46DF-BB1B-4EACF0FF7B5A}"/>
                </a:ext>
              </a:extLst>
            </p:cNvPr>
            <p:cNvGrpSpPr/>
            <p:nvPr/>
          </p:nvGrpSpPr>
          <p:grpSpPr>
            <a:xfrm>
              <a:off x="6960261" y="2078865"/>
              <a:ext cx="1912835" cy="651511"/>
              <a:chOff x="7520300" y="1937210"/>
              <a:chExt cx="2671985" cy="986178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0A7B47B0-BCE0-4492-95C1-7D63D609E264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9" name="Graphic 58" descr="Table outline">
                <a:extLst>
                  <a:ext uri="{FF2B5EF4-FFF2-40B4-BE49-F238E27FC236}">
                    <a16:creationId xmlns:a16="http://schemas.microsoft.com/office/drawing/2014/main" id="{D582565A-944A-4F41-9F7B-04EE4434B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Table outline">
                <a:extLst>
                  <a:ext uri="{FF2B5EF4-FFF2-40B4-BE49-F238E27FC236}">
                    <a16:creationId xmlns:a16="http://schemas.microsoft.com/office/drawing/2014/main" id="{51E8FF1D-9632-424D-946A-C5E090AC5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Graphic 60" descr="Table outline">
                <a:extLst>
                  <a:ext uri="{FF2B5EF4-FFF2-40B4-BE49-F238E27FC236}">
                    <a16:creationId xmlns:a16="http://schemas.microsoft.com/office/drawing/2014/main" id="{093561EA-DCF7-4F70-8811-2D8391456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07F6B1-2E53-4BF7-993C-2CA920064BE7}"/>
                </a:ext>
              </a:extLst>
            </p:cNvPr>
            <p:cNvGrpSpPr/>
            <p:nvPr/>
          </p:nvGrpSpPr>
          <p:grpSpPr>
            <a:xfrm>
              <a:off x="7112661" y="2231265"/>
              <a:ext cx="1912835" cy="651511"/>
              <a:chOff x="7520300" y="1937210"/>
              <a:chExt cx="2671985" cy="986178"/>
            </a:xfrm>
          </p:grpSpPr>
          <p:pic>
            <p:nvPicPr>
              <p:cNvPr id="64" name="Graphic 63" descr="Table outline">
                <a:extLst>
                  <a:ext uri="{FF2B5EF4-FFF2-40B4-BE49-F238E27FC236}">
                    <a16:creationId xmlns:a16="http://schemas.microsoft.com/office/drawing/2014/main" id="{33B5F13C-A9AE-4082-AFC6-8DD5F5B59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42491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5" name="Graphic 64" descr="Table outline">
                <a:extLst>
                  <a:ext uri="{FF2B5EF4-FFF2-40B4-BE49-F238E27FC236}">
                    <a16:creationId xmlns:a16="http://schemas.microsoft.com/office/drawing/2014/main" id="{E42E721E-BE20-4C8A-B70C-B410D1E4F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0188" y="20089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6" name="Graphic 65" descr="Table outline">
                <a:extLst>
                  <a:ext uri="{FF2B5EF4-FFF2-40B4-BE49-F238E27FC236}">
                    <a16:creationId xmlns:a16="http://schemas.microsoft.com/office/drawing/2014/main" id="{0ABB1562-68FD-4867-A7DF-03B71EFB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77885" y="200898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CE1BAE9-213E-4F37-BA8F-D40E52EAE7CB}"/>
                  </a:ext>
                </a:extLst>
              </p:cNvPr>
              <p:cNvSpPr/>
              <p:nvPr/>
            </p:nvSpPr>
            <p:spPr>
              <a:xfrm>
                <a:off x="7520300" y="1937210"/>
                <a:ext cx="2273182" cy="3877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Datasets</a:t>
                </a:r>
                <a:endParaRPr lang="en-GB"/>
              </a:p>
            </p:txBody>
          </p:sp>
        </p:grp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4443A7E-A129-45F4-BB96-376718BBBBA1}"/>
                </a:ext>
              </a:extLst>
            </p:cNvPr>
            <p:cNvCxnSpPr>
              <a:stCxn id="5" idx="0"/>
              <a:endCxn id="43" idx="1"/>
            </p:cNvCxnSpPr>
            <p:nvPr/>
          </p:nvCxnSpPr>
          <p:spPr>
            <a:xfrm flipV="1">
              <a:off x="4364845" y="1749743"/>
              <a:ext cx="2138216" cy="3331420"/>
            </a:xfrm>
            <a:prstGeom prst="bentConnector3">
              <a:avLst>
                <a:gd name="adj1" fmla="val 464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7936CB89-B0F0-41C5-99E7-AFEFFB029A0B}"/>
                </a:ext>
              </a:extLst>
            </p:cNvPr>
            <p:cNvCxnSpPr>
              <a:stCxn id="7" idx="0"/>
              <a:endCxn id="48" idx="1"/>
            </p:cNvCxnSpPr>
            <p:nvPr/>
          </p:nvCxnSpPr>
          <p:spPr>
            <a:xfrm flipV="1">
              <a:off x="2437583" y="1902143"/>
              <a:ext cx="4217878" cy="4291725"/>
            </a:xfrm>
            <a:prstGeom prst="bentConnector3">
              <a:avLst>
                <a:gd name="adj1" fmla="val 692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A3F7458F-2C36-49D4-ACDE-8B657C5F6EEE}"/>
                </a:ext>
              </a:extLst>
            </p:cNvPr>
            <p:cNvCxnSpPr>
              <a:stCxn id="8" idx="0"/>
              <a:endCxn id="53" idx="1"/>
            </p:cNvCxnSpPr>
            <p:nvPr/>
          </p:nvCxnSpPr>
          <p:spPr>
            <a:xfrm flipV="1">
              <a:off x="510320" y="2054543"/>
              <a:ext cx="6297541" cy="3026620"/>
            </a:xfrm>
            <a:prstGeom prst="bentConnector3">
              <a:avLst>
                <a:gd name="adj1" fmla="val 771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B655CA9B-4EDA-46B7-A7AB-1B367B508085}"/>
                </a:ext>
              </a:extLst>
            </p:cNvPr>
            <p:cNvCxnSpPr>
              <a:stCxn id="9" idx="0"/>
              <a:endCxn id="58" idx="1"/>
            </p:cNvCxnSpPr>
            <p:nvPr/>
          </p:nvCxnSpPr>
          <p:spPr>
            <a:xfrm flipV="1">
              <a:off x="510320" y="2206943"/>
              <a:ext cx="6449941" cy="648809"/>
            </a:xfrm>
            <a:prstGeom prst="bentConnector3">
              <a:avLst>
                <a:gd name="adj1" fmla="val 751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Arrow: Down 92">
              <a:extLst>
                <a:ext uri="{FF2B5EF4-FFF2-40B4-BE49-F238E27FC236}">
                  <a16:creationId xmlns:a16="http://schemas.microsoft.com/office/drawing/2014/main" id="{0666D0AF-9D6D-4184-A606-BD09DEE41D3D}"/>
                </a:ext>
              </a:extLst>
            </p:cNvPr>
            <p:cNvSpPr/>
            <p:nvPr/>
          </p:nvSpPr>
          <p:spPr>
            <a:xfrm>
              <a:off x="7936193" y="2804065"/>
              <a:ext cx="304800" cy="722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121E174-B18A-4F1C-B91C-8E7CC0705491}"/>
                </a:ext>
              </a:extLst>
            </p:cNvPr>
            <p:cNvGrpSpPr/>
            <p:nvPr/>
          </p:nvGrpSpPr>
          <p:grpSpPr>
            <a:xfrm>
              <a:off x="6719968" y="4798774"/>
              <a:ext cx="2820860" cy="1489472"/>
              <a:chOff x="193065" y="2601057"/>
              <a:chExt cx="3676705" cy="2087525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A8E6FDD-ABE2-45DC-9C5E-F70765A3C089}"/>
                  </a:ext>
                </a:extLst>
              </p:cNvPr>
              <p:cNvGrpSpPr/>
              <p:nvPr/>
            </p:nvGrpSpPr>
            <p:grpSpPr>
              <a:xfrm>
                <a:off x="212170" y="3141000"/>
                <a:ext cx="3657600" cy="457200"/>
                <a:chOff x="492122" y="4781682"/>
                <a:chExt cx="7143754" cy="636984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4A13DFF8-9E25-4860-ACF9-33F33F1B0F8F}"/>
                    </a:ext>
                  </a:extLst>
                </p:cNvPr>
                <p:cNvSpPr/>
                <p:nvPr/>
              </p:nvSpPr>
              <p:spPr>
                <a:xfrm>
                  <a:off x="492122" y="4781682"/>
                  <a:ext cx="7143754" cy="636984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12" name="Rectangle: Rounded Corners 4">
                  <a:extLst>
                    <a:ext uri="{FF2B5EF4-FFF2-40B4-BE49-F238E27FC236}">
                      <a16:creationId xmlns:a16="http://schemas.microsoft.com/office/drawing/2014/main" id="{34609ADA-3197-4543-A758-21A4C21DC177}"/>
                    </a:ext>
                  </a:extLst>
                </p:cNvPr>
                <p:cNvSpPr txBox="1"/>
                <p:nvPr/>
              </p:nvSpPr>
              <p:spPr>
                <a:xfrm>
                  <a:off x="510778" y="4800335"/>
                  <a:ext cx="7106440" cy="59967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/>
                    <a:t>Data Visualization </a:t>
                  </a:r>
                  <a:endParaRPr lang="en-GB" sz="1500" kern="120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8EB5127-26C1-4423-B37A-E0CEB8DC003C}"/>
                  </a:ext>
                </a:extLst>
              </p:cNvPr>
              <p:cNvGrpSpPr/>
              <p:nvPr/>
            </p:nvGrpSpPr>
            <p:grpSpPr>
              <a:xfrm>
                <a:off x="202618" y="3686191"/>
                <a:ext cx="3657600" cy="457200"/>
                <a:chOff x="492122" y="4781682"/>
                <a:chExt cx="7143754" cy="636984"/>
              </a:xfrm>
            </p:grpSpPr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23503ADE-8D58-4B20-AB83-172959456A16}"/>
                    </a:ext>
                  </a:extLst>
                </p:cNvPr>
                <p:cNvSpPr/>
                <p:nvPr/>
              </p:nvSpPr>
              <p:spPr>
                <a:xfrm>
                  <a:off x="492122" y="4781682"/>
                  <a:ext cx="7143754" cy="636984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10" name="Rectangle: Rounded Corners 4">
                  <a:extLst>
                    <a:ext uri="{FF2B5EF4-FFF2-40B4-BE49-F238E27FC236}">
                      <a16:creationId xmlns:a16="http://schemas.microsoft.com/office/drawing/2014/main" id="{CE842260-1D59-409C-9F50-9B9EA84E1D42}"/>
                    </a:ext>
                  </a:extLst>
                </p:cNvPr>
                <p:cNvSpPr txBox="1"/>
                <p:nvPr/>
              </p:nvSpPr>
              <p:spPr>
                <a:xfrm>
                  <a:off x="510779" y="4800339"/>
                  <a:ext cx="7106440" cy="59967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/>
                    <a:t>Machine learning techniques</a:t>
                  </a:r>
                  <a:endParaRPr lang="en-GB" sz="1500" kern="1200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BFF12F2-6E4E-4519-9F2B-7A2E6A11B5FF}"/>
                  </a:ext>
                </a:extLst>
              </p:cNvPr>
              <p:cNvGrpSpPr/>
              <p:nvPr/>
            </p:nvGrpSpPr>
            <p:grpSpPr>
              <a:xfrm>
                <a:off x="202617" y="2601057"/>
                <a:ext cx="3657600" cy="457200"/>
                <a:chOff x="492122" y="4781682"/>
                <a:chExt cx="7143754" cy="636984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2A6DD2B2-96A9-46DC-8D85-3E2FBA3890CC}"/>
                    </a:ext>
                  </a:extLst>
                </p:cNvPr>
                <p:cNvSpPr/>
                <p:nvPr/>
              </p:nvSpPr>
              <p:spPr>
                <a:xfrm>
                  <a:off x="492122" y="4781682"/>
                  <a:ext cx="7143754" cy="636984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8" name="Rectangle: Rounded Corners 4">
                  <a:extLst>
                    <a:ext uri="{FF2B5EF4-FFF2-40B4-BE49-F238E27FC236}">
                      <a16:creationId xmlns:a16="http://schemas.microsoft.com/office/drawing/2014/main" id="{6023F9D3-315F-480B-8DC8-6BAF3A0E9507}"/>
                    </a:ext>
                  </a:extLst>
                </p:cNvPr>
                <p:cNvSpPr txBox="1"/>
                <p:nvPr/>
              </p:nvSpPr>
              <p:spPr>
                <a:xfrm>
                  <a:off x="510779" y="4800339"/>
                  <a:ext cx="7106440" cy="59967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/>
                    <a:t>Data Preparation and cleaning</a:t>
                  </a:r>
                  <a:endParaRPr lang="en-GB" sz="1500" kern="1200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2E21A9D-7767-4A50-86C3-9767FB28D3F9}"/>
                  </a:ext>
                </a:extLst>
              </p:cNvPr>
              <p:cNvGrpSpPr/>
              <p:nvPr/>
            </p:nvGrpSpPr>
            <p:grpSpPr>
              <a:xfrm>
                <a:off x="193065" y="4231382"/>
                <a:ext cx="3657600" cy="457200"/>
                <a:chOff x="492122" y="4781682"/>
                <a:chExt cx="7143754" cy="636984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3342566F-7951-4523-B0BD-751B70E6B0FE}"/>
                    </a:ext>
                  </a:extLst>
                </p:cNvPr>
                <p:cNvSpPr/>
                <p:nvPr/>
              </p:nvSpPr>
              <p:spPr>
                <a:xfrm>
                  <a:off x="492122" y="4781682"/>
                  <a:ext cx="7143754" cy="636984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06" name="Rectangle: Rounded Corners 4">
                  <a:extLst>
                    <a:ext uri="{FF2B5EF4-FFF2-40B4-BE49-F238E27FC236}">
                      <a16:creationId xmlns:a16="http://schemas.microsoft.com/office/drawing/2014/main" id="{24C20E12-F66E-4836-8AF3-49C49648E440}"/>
                    </a:ext>
                  </a:extLst>
                </p:cNvPr>
                <p:cNvSpPr txBox="1"/>
                <p:nvPr/>
              </p:nvSpPr>
              <p:spPr>
                <a:xfrm>
                  <a:off x="510779" y="4800339"/>
                  <a:ext cx="7106440" cy="59967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500" kern="1200"/>
                    <a:t>Artificial Intelligence algorithms</a:t>
                  </a:r>
                  <a:endParaRPr lang="en-GB" sz="1500" kern="1200"/>
                </a:p>
              </p:txBody>
            </p:sp>
          </p:grpSp>
        </p:grp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48A40DC-01A3-485E-B102-54C21DFBDF0F}"/>
                </a:ext>
              </a:extLst>
            </p:cNvPr>
            <p:cNvSpPr/>
            <p:nvPr/>
          </p:nvSpPr>
          <p:spPr>
            <a:xfrm>
              <a:off x="6692822" y="3583754"/>
              <a:ext cx="2791542" cy="4048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Unified Data Model</a:t>
              </a:r>
              <a:endParaRPr lang="en-GB"/>
            </a:p>
          </p:txBody>
        </p:sp>
        <p:sp>
          <p:nvSpPr>
            <p:cNvPr id="117" name="Arrow: Down 116">
              <a:extLst>
                <a:ext uri="{FF2B5EF4-FFF2-40B4-BE49-F238E27FC236}">
                  <a16:creationId xmlns:a16="http://schemas.microsoft.com/office/drawing/2014/main" id="{982B0720-69A0-4E67-8B74-CEBA278603E8}"/>
                </a:ext>
              </a:extLst>
            </p:cNvPr>
            <p:cNvSpPr/>
            <p:nvPr/>
          </p:nvSpPr>
          <p:spPr>
            <a:xfrm>
              <a:off x="7963961" y="4048546"/>
              <a:ext cx="304800" cy="722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FA0CEDE-E15D-4A61-A330-BB268CAC5E1B}"/>
              </a:ext>
            </a:extLst>
          </p:cNvPr>
          <p:cNvSpPr txBox="1"/>
          <p:nvPr/>
        </p:nvSpPr>
        <p:spPr>
          <a:xfrm>
            <a:off x="0" y="6070495"/>
            <a:ext cx="549788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ea typeface="+mn-lt"/>
                <a:cs typeface="+mn-lt"/>
              </a:rPr>
              <a:t>Unified data model using</a:t>
            </a:r>
            <a:r>
              <a:rPr lang="en-US" sz="2000" b="1" dirty="0">
                <a:solidFill>
                  <a:srgbClr val="C00000"/>
                </a:solidFill>
                <a:cs typeface="Calibri"/>
              </a:rPr>
              <a:t> AM Schema</a:t>
            </a:r>
            <a:endParaRPr lang="en-US" sz="2000" dirty="0">
              <a:solidFill>
                <a:srgbClr val="C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cs typeface="Calibri"/>
              </a:rPr>
              <a:t>Example: AM_schema_R2019a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39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1720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516A6A-F8B9-4196-9EA6-29D17C0BF24D}"/>
              </a:ext>
            </a:extLst>
          </p:cNvPr>
          <p:cNvSpPr txBox="1"/>
          <p:nvPr/>
        </p:nvSpPr>
        <p:spPr>
          <a:xfrm>
            <a:off x="744717" y="400210"/>
            <a:ext cx="963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Data Analytics in AM – </a:t>
            </a:r>
            <a:r>
              <a:rPr lang="en-US" sz="2400" b="1" dirty="0" err="1"/>
              <a:t>CAx</a:t>
            </a:r>
            <a:r>
              <a:rPr lang="en-US" sz="2400" b="1" dirty="0"/>
              <a:t>- Structuring the data using an AM Schema</a:t>
            </a:r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A9383-F808-412C-B6B9-41EF1D22BFFB}"/>
              </a:ext>
            </a:extLst>
          </p:cNvPr>
          <p:cNvSpPr txBox="1"/>
          <p:nvPr/>
        </p:nvSpPr>
        <p:spPr>
          <a:xfrm>
            <a:off x="7861239" y="2404510"/>
            <a:ext cx="40100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E" dirty="0"/>
              <a:t>A data schema is a database with a data structure, described and supported by the database management system. </a:t>
            </a:r>
          </a:p>
          <a:p>
            <a:pPr algn="just"/>
            <a:endParaRPr lang="en-IE" dirty="0"/>
          </a:p>
          <a:p>
            <a:pPr algn="just"/>
            <a:r>
              <a:rPr lang="en-IE" dirty="0"/>
              <a:t>Here, the data is organized in different classes according the nature and volume of data.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87FA5-E709-4A1C-9649-71CE898E8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400658"/>
            <a:ext cx="3965514" cy="5105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F06AE3-FFED-4905-B038-13C613FB0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72" y="2947872"/>
            <a:ext cx="1876687" cy="16480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6A134CA-5ED6-497D-99F6-AE2AC5D6BD58}"/>
              </a:ext>
            </a:extLst>
          </p:cNvPr>
          <p:cNvSpPr/>
          <p:nvPr/>
        </p:nvSpPr>
        <p:spPr>
          <a:xfrm>
            <a:off x="495300" y="3619500"/>
            <a:ext cx="923925" cy="2000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C1892B-22A1-4027-827F-48F0AC36BBAD}"/>
              </a:ext>
            </a:extLst>
          </p:cNvPr>
          <p:cNvSpPr/>
          <p:nvPr/>
        </p:nvSpPr>
        <p:spPr>
          <a:xfrm>
            <a:off x="2219325" y="3705225"/>
            <a:ext cx="1200150" cy="314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3143A4B8-BB13-4D8B-8399-0BE36DC1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9622" y="6492875"/>
            <a:ext cx="7702378" cy="365125"/>
          </a:xfrm>
        </p:spPr>
        <p:txBody>
          <a:bodyPr/>
          <a:lstStyle/>
          <a:p>
            <a:r>
              <a:rPr lang="en-IE" dirty="0">
                <a:effectLst/>
              </a:rPr>
              <a:t>AM Material Database, (n.d.). https://ammd.nist.gov/schema_viewer/ (accessed February 10, 2021).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4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516A6A-F8B9-4196-9EA6-29D17C0BF24D}"/>
              </a:ext>
            </a:extLst>
          </p:cNvPr>
          <p:cNvSpPr txBox="1"/>
          <p:nvPr/>
        </p:nvSpPr>
        <p:spPr>
          <a:xfrm>
            <a:off x="2928937" y="5536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Data Analytics in AM – </a:t>
            </a:r>
            <a:r>
              <a:rPr lang="en-US" sz="2400" b="1" dirty="0" err="1"/>
              <a:t>CAx</a:t>
            </a:r>
            <a:r>
              <a:rPr lang="en-US" sz="2400" b="1" dirty="0"/>
              <a:t> – File formats </a:t>
            </a:r>
            <a:endParaRPr lang="en-GB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8C38B-006C-4F0F-BDCB-BEECAB5AB6BB}"/>
              </a:ext>
            </a:extLst>
          </p:cNvPr>
          <p:cNvSpPr txBox="1"/>
          <p:nvPr/>
        </p:nvSpPr>
        <p:spPr>
          <a:xfrm>
            <a:off x="428625" y="2119243"/>
            <a:ext cx="11096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data storage formats for scientific research are HDF and </a:t>
            </a:r>
            <a:r>
              <a:rPr lang="en-US" sz="2000" dirty="0" err="1"/>
              <a:t>netCDF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HDF stands for </a:t>
            </a:r>
            <a:r>
              <a:rPr lang="en-IE" sz="2000" b="1" dirty="0"/>
              <a:t>Hierarchical Data Format. </a:t>
            </a:r>
            <a:r>
              <a:rPr lang="en-IE" sz="2000" dirty="0"/>
              <a:t>It</a:t>
            </a:r>
            <a:r>
              <a:rPr lang="en-IE" sz="2000" b="1" dirty="0"/>
              <a:t> </a:t>
            </a:r>
            <a:r>
              <a:rPr lang="en-IE" sz="2000" dirty="0"/>
              <a:t>is a file format designed to store and organize large amounts of data of different datatypes. HDF is supported by many commercial and non-commercial software platforms and programming languages.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E" sz="2000" dirty="0" err="1"/>
              <a:t>NetCDF</a:t>
            </a:r>
            <a:r>
              <a:rPr lang="en-IE" sz="2000" dirty="0"/>
              <a:t>  stands for </a:t>
            </a:r>
            <a:r>
              <a:rPr lang="en-IE" sz="2000" b="1" dirty="0"/>
              <a:t>Network Common Data Form. </a:t>
            </a:r>
            <a:r>
              <a:rPr lang="en-IE" sz="2000" dirty="0"/>
              <a:t>It is a self-describing, machine-independent data format that support the creation, access, and sharing of array-oriented scientific data.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2194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532014" y="1143483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1771650" y="456547"/>
            <a:ext cx="86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Impact of Data Analytics in AM - </a:t>
            </a:r>
            <a:r>
              <a:rPr lang="en-US" sz="2400" b="1" dirty="0" err="1"/>
              <a:t>CAx</a:t>
            </a:r>
            <a:endParaRPr lang="en-GB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2A4354-0943-4432-9844-C32FC039A7A0}"/>
              </a:ext>
            </a:extLst>
          </p:cNvPr>
          <p:cNvGrpSpPr/>
          <p:nvPr/>
        </p:nvGrpSpPr>
        <p:grpSpPr>
          <a:xfrm>
            <a:off x="4538879" y="4826587"/>
            <a:ext cx="2757529" cy="1532982"/>
            <a:chOff x="4717235" y="3007091"/>
            <a:chExt cx="2757529" cy="153298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98617F5-D101-4F21-99F2-FF3657D6241D}"/>
                </a:ext>
              </a:extLst>
            </p:cNvPr>
            <p:cNvGrpSpPr/>
            <p:nvPr/>
          </p:nvGrpSpPr>
          <p:grpSpPr>
            <a:xfrm>
              <a:off x="4724400" y="3007091"/>
              <a:ext cx="2743200" cy="457200"/>
              <a:chOff x="492122" y="4781682"/>
              <a:chExt cx="7143754" cy="63698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06C1A64-6F00-4E01-9522-334B41334ED5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ectangle: Rounded Corners 4">
                <a:extLst>
                  <a:ext uri="{FF2B5EF4-FFF2-40B4-BE49-F238E27FC236}">
                    <a16:creationId xmlns:a16="http://schemas.microsoft.com/office/drawing/2014/main" id="{65720837-C3F1-4488-A8CE-7D69E10C3CD3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Improved decision </a:t>
                </a:r>
                <a:r>
                  <a:rPr lang="en-US" sz="1500" dirty="0"/>
                  <a:t>m</a:t>
                </a:r>
                <a:r>
                  <a:rPr lang="en-US" sz="1500" kern="1200" dirty="0"/>
                  <a:t>aking</a:t>
                </a:r>
                <a:endParaRPr lang="en-GB" sz="1500" kern="12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569838-C600-48B7-AB14-F2A0B339E56E}"/>
                </a:ext>
              </a:extLst>
            </p:cNvPr>
            <p:cNvGrpSpPr/>
            <p:nvPr/>
          </p:nvGrpSpPr>
          <p:grpSpPr>
            <a:xfrm>
              <a:off x="4717235" y="3544982"/>
              <a:ext cx="2743200" cy="457200"/>
              <a:chOff x="492122" y="4781682"/>
              <a:chExt cx="7143754" cy="636984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FC4F6BE-5F67-40A1-90A0-C93BCD1C81C9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Rectangle: Rounded Corners 4">
                <a:extLst>
                  <a:ext uri="{FF2B5EF4-FFF2-40B4-BE49-F238E27FC236}">
                    <a16:creationId xmlns:a16="http://schemas.microsoft.com/office/drawing/2014/main" id="{CB659C35-4AC1-4F3E-9860-47C847822E36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Automation capabilities</a:t>
                </a:r>
                <a:endParaRPr lang="en-GB" sz="1500" kern="12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C79257B-475B-4FF9-ADE9-5A1DCE664185}"/>
                </a:ext>
              </a:extLst>
            </p:cNvPr>
            <p:cNvGrpSpPr/>
            <p:nvPr/>
          </p:nvGrpSpPr>
          <p:grpSpPr>
            <a:xfrm>
              <a:off x="4731564" y="4082873"/>
              <a:ext cx="2743200" cy="457200"/>
              <a:chOff x="492122" y="4781682"/>
              <a:chExt cx="7143754" cy="636984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1EA80AC0-9F5C-4C2A-BB81-8CFB8347BF40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ectangle: Rounded Corners 4">
                <a:extLst>
                  <a:ext uri="{FF2B5EF4-FFF2-40B4-BE49-F238E27FC236}">
                    <a16:creationId xmlns:a16="http://schemas.microsoft.com/office/drawing/2014/main" id="{F2F00A46-3314-4FC2-A612-D7921F62115D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Predictive modelling capability</a:t>
                </a:r>
                <a:endParaRPr lang="en-GB" sz="1500" kern="12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F7CEC0-9D13-4BFB-9DAC-7ED22F9081EC}"/>
              </a:ext>
            </a:extLst>
          </p:cNvPr>
          <p:cNvGrpSpPr/>
          <p:nvPr/>
        </p:nvGrpSpPr>
        <p:grpSpPr>
          <a:xfrm>
            <a:off x="4069740" y="1538655"/>
            <a:ext cx="3676705" cy="2087525"/>
            <a:chOff x="193065" y="2601057"/>
            <a:chExt cx="3676705" cy="20875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B05E27-AF57-432F-8B97-A5A4EB4AF463}"/>
                </a:ext>
              </a:extLst>
            </p:cNvPr>
            <p:cNvGrpSpPr/>
            <p:nvPr/>
          </p:nvGrpSpPr>
          <p:grpSpPr>
            <a:xfrm>
              <a:off x="212170" y="3141000"/>
              <a:ext cx="3657600" cy="457200"/>
              <a:chOff x="492122" y="4781682"/>
              <a:chExt cx="7143754" cy="63698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4EF158F-1F28-4B1A-B76B-96D2D372D152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ectangle: Rounded Corners 4">
                <a:extLst>
                  <a:ext uri="{FF2B5EF4-FFF2-40B4-BE49-F238E27FC236}">
                    <a16:creationId xmlns:a16="http://schemas.microsoft.com/office/drawing/2014/main" id="{AABDAE94-7F88-4898-986A-A79C5677A818}"/>
                  </a:ext>
                </a:extLst>
              </p:cNvPr>
              <p:cNvSpPr txBox="1"/>
              <p:nvPr/>
            </p:nvSpPr>
            <p:spPr>
              <a:xfrm>
                <a:off x="510778" y="4800335"/>
                <a:ext cx="7106440" cy="59967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Data Visualization </a:t>
                </a:r>
                <a:endParaRPr lang="en-GB" sz="1500" kern="12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72A570-56B6-4600-B1CC-1DF104687EA5}"/>
                </a:ext>
              </a:extLst>
            </p:cNvPr>
            <p:cNvGrpSpPr/>
            <p:nvPr/>
          </p:nvGrpSpPr>
          <p:grpSpPr>
            <a:xfrm>
              <a:off x="202618" y="3686191"/>
              <a:ext cx="3657600" cy="457200"/>
              <a:chOff x="492122" y="4781682"/>
              <a:chExt cx="7143754" cy="63698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08F9FF4-F392-4CF1-92EA-569E9E1D67F1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Rectangle: Rounded Corners 4">
                <a:extLst>
                  <a:ext uri="{FF2B5EF4-FFF2-40B4-BE49-F238E27FC236}">
                    <a16:creationId xmlns:a16="http://schemas.microsoft.com/office/drawing/2014/main" id="{392C924E-483E-401C-8A7A-33D362BA7F01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Machine learning techniques</a:t>
                </a:r>
                <a:endParaRPr lang="en-GB" sz="1500" kern="12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9B9560D-F0F1-4F9F-8F42-278C89628486}"/>
                </a:ext>
              </a:extLst>
            </p:cNvPr>
            <p:cNvGrpSpPr/>
            <p:nvPr/>
          </p:nvGrpSpPr>
          <p:grpSpPr>
            <a:xfrm>
              <a:off x="202617" y="2601057"/>
              <a:ext cx="3657600" cy="457200"/>
              <a:chOff x="492122" y="4781682"/>
              <a:chExt cx="7143754" cy="636984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8FC5848-6448-4F42-8942-2CA2820F46DE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Rectangle: Rounded Corners 4">
                <a:extLst>
                  <a:ext uri="{FF2B5EF4-FFF2-40B4-BE49-F238E27FC236}">
                    <a16:creationId xmlns:a16="http://schemas.microsoft.com/office/drawing/2014/main" id="{254B6BCB-F544-4491-9FF3-55918691FC58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Data Preparation and cleaning</a:t>
                </a:r>
                <a:endParaRPr lang="en-GB" sz="1500" kern="1200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9D67727-A664-45AC-BF78-29C8C222E845}"/>
                </a:ext>
              </a:extLst>
            </p:cNvPr>
            <p:cNvGrpSpPr/>
            <p:nvPr/>
          </p:nvGrpSpPr>
          <p:grpSpPr>
            <a:xfrm>
              <a:off x="193065" y="4231382"/>
              <a:ext cx="3657600" cy="457200"/>
              <a:chOff x="492122" y="4781682"/>
              <a:chExt cx="7143754" cy="63698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D043837-1348-4643-AF5C-3184F9D826D1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ectangle: Rounded Corners 4">
                <a:extLst>
                  <a:ext uri="{FF2B5EF4-FFF2-40B4-BE49-F238E27FC236}">
                    <a16:creationId xmlns:a16="http://schemas.microsoft.com/office/drawing/2014/main" id="{E585DD88-7A72-4A40-A693-C06B7EBD8A83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Artificial Intelligence algorithms</a:t>
                </a:r>
                <a:endParaRPr lang="en-GB" sz="1500" kern="120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FDE7B2-CE61-4A9E-86B3-808BF9A7CF66}"/>
              </a:ext>
            </a:extLst>
          </p:cNvPr>
          <p:cNvGrpSpPr/>
          <p:nvPr/>
        </p:nvGrpSpPr>
        <p:grpSpPr>
          <a:xfrm>
            <a:off x="350416" y="4316552"/>
            <a:ext cx="2771856" cy="2087800"/>
            <a:chOff x="9012417" y="1598391"/>
            <a:chExt cx="2771856" cy="20878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34FEFFE-F731-446C-9080-58F88C3BE283}"/>
                </a:ext>
              </a:extLst>
            </p:cNvPr>
            <p:cNvGrpSpPr/>
            <p:nvPr/>
          </p:nvGrpSpPr>
          <p:grpSpPr>
            <a:xfrm>
              <a:off x="9026745" y="2138609"/>
              <a:ext cx="2743200" cy="457200"/>
              <a:chOff x="492122" y="4781682"/>
              <a:chExt cx="7143754" cy="636984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8A3660F-DFDD-47AB-A9C4-EA69A0BDFC0F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Rectangle: Rounded Corners 4">
                <a:extLst>
                  <a:ext uri="{FF2B5EF4-FFF2-40B4-BE49-F238E27FC236}">
                    <a16:creationId xmlns:a16="http://schemas.microsoft.com/office/drawing/2014/main" id="{0CEF4C83-E447-4C9B-9AF1-018F5015B14F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Cost reduction</a:t>
                </a:r>
                <a:endParaRPr lang="en-GB" sz="1500" kern="1200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B0C36CF-ECC2-46A5-9843-1A34A3299028}"/>
                </a:ext>
              </a:extLst>
            </p:cNvPr>
            <p:cNvGrpSpPr/>
            <p:nvPr/>
          </p:nvGrpSpPr>
          <p:grpSpPr>
            <a:xfrm>
              <a:off x="9033909" y="2683800"/>
              <a:ext cx="2743200" cy="457200"/>
              <a:chOff x="492122" y="4781682"/>
              <a:chExt cx="7143754" cy="636984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4C84CE4-208C-4E8B-B850-54290CFAD172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Rectangle: Rounded Corners 4">
                <a:extLst>
                  <a:ext uri="{FF2B5EF4-FFF2-40B4-BE49-F238E27FC236}">
                    <a16:creationId xmlns:a16="http://schemas.microsoft.com/office/drawing/2014/main" id="{D890A4E0-2FA3-47A7-A69A-27062022977F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Achieve higher levels of customization</a:t>
                </a:r>
                <a:endParaRPr lang="en-GB" sz="1500" kern="12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953D1B6-DE81-4C34-A610-44D95BD1B3C1}"/>
                </a:ext>
              </a:extLst>
            </p:cNvPr>
            <p:cNvGrpSpPr/>
            <p:nvPr/>
          </p:nvGrpSpPr>
          <p:grpSpPr>
            <a:xfrm>
              <a:off x="9041073" y="3228991"/>
              <a:ext cx="2743200" cy="457200"/>
              <a:chOff x="492122" y="4781682"/>
              <a:chExt cx="7143754" cy="636984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E6A10A8-4CD5-4AB0-88C0-9B302DC4D09D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Rectangle: Rounded Corners 4">
                <a:extLst>
                  <a:ext uri="{FF2B5EF4-FFF2-40B4-BE49-F238E27FC236}">
                    <a16:creationId xmlns:a16="http://schemas.microsoft.com/office/drawing/2014/main" id="{ED114829-1849-4D7D-94ED-DBA50EEE633A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dirty="0"/>
                  <a:t>Improved innovation</a:t>
                </a:r>
                <a:endParaRPr lang="en-GB" sz="1500" kern="12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2C48C37-327D-4707-A856-D62CD8C44AE9}"/>
                </a:ext>
              </a:extLst>
            </p:cNvPr>
            <p:cNvGrpSpPr/>
            <p:nvPr/>
          </p:nvGrpSpPr>
          <p:grpSpPr>
            <a:xfrm>
              <a:off x="9012417" y="1598391"/>
              <a:ext cx="2743200" cy="457200"/>
              <a:chOff x="492122" y="4781682"/>
              <a:chExt cx="7143754" cy="636984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98B2164-025C-41A7-BCCE-D96701BA720F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Rectangle: Rounded Corners 4">
                <a:extLst>
                  <a:ext uri="{FF2B5EF4-FFF2-40B4-BE49-F238E27FC236}">
                    <a16:creationId xmlns:a16="http://schemas.microsoft.com/office/drawing/2014/main" id="{D8CDB949-D011-4907-9BFD-0330C1AEE135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Improved process intelligence</a:t>
                </a:r>
                <a:endParaRPr lang="en-GB" sz="1500" kern="1200" dirty="0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B3CDC0-CC7D-49EE-95DE-21E9E24148F3}"/>
              </a:ext>
            </a:extLst>
          </p:cNvPr>
          <p:cNvGrpSpPr/>
          <p:nvPr/>
        </p:nvGrpSpPr>
        <p:grpSpPr>
          <a:xfrm>
            <a:off x="8597167" y="4315010"/>
            <a:ext cx="2757529" cy="2089342"/>
            <a:chOff x="9055400" y="4303161"/>
            <a:chExt cx="2757529" cy="208934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596C7FB-2348-40CF-B985-932E3AA7AD59}"/>
                </a:ext>
              </a:extLst>
            </p:cNvPr>
            <p:cNvGrpSpPr/>
            <p:nvPr/>
          </p:nvGrpSpPr>
          <p:grpSpPr>
            <a:xfrm>
              <a:off x="9055400" y="4303161"/>
              <a:ext cx="2743200" cy="457200"/>
              <a:chOff x="492122" y="4781682"/>
              <a:chExt cx="7143754" cy="636984"/>
            </a:xfrm>
            <a:solidFill>
              <a:schemeClr val="accent2"/>
            </a:solidFill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7661A2A-80A1-4A3B-876A-27390D6B4030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Rectangle: Rounded Corners 4">
                <a:extLst>
                  <a:ext uri="{FF2B5EF4-FFF2-40B4-BE49-F238E27FC236}">
                    <a16:creationId xmlns:a16="http://schemas.microsoft.com/office/drawing/2014/main" id="{99F4D8CF-CEF2-4A3D-B8B0-44C429406269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Significant time and </a:t>
                </a:r>
                <a:r>
                  <a:rPr lang="en-US" sz="1500" dirty="0"/>
                  <a:t>r</a:t>
                </a:r>
                <a:r>
                  <a:rPr lang="en-US" sz="1500" kern="1200" dirty="0"/>
                  <a:t>esour</a:t>
                </a:r>
                <a:r>
                  <a:rPr lang="en-US" sz="1500" dirty="0"/>
                  <a:t>ces</a:t>
                </a:r>
                <a:endParaRPr lang="en-GB" sz="1500" kern="120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C595DF-F18B-4AD1-A3AF-860456EF90B8}"/>
                </a:ext>
              </a:extLst>
            </p:cNvPr>
            <p:cNvGrpSpPr/>
            <p:nvPr/>
          </p:nvGrpSpPr>
          <p:grpSpPr>
            <a:xfrm>
              <a:off x="9062565" y="4847742"/>
              <a:ext cx="2743200" cy="457200"/>
              <a:chOff x="492122" y="4781682"/>
              <a:chExt cx="7143754" cy="636984"/>
            </a:xfrm>
            <a:solidFill>
              <a:schemeClr val="accent2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725BBC4-2FFE-4290-9E08-072FFE34945E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Rectangle: Rounded Corners 4">
                <a:extLst>
                  <a:ext uri="{FF2B5EF4-FFF2-40B4-BE49-F238E27FC236}">
                    <a16:creationId xmlns:a16="http://schemas.microsoft.com/office/drawing/2014/main" id="{96849535-AF51-471D-8B4F-714EE5B5827D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High error </a:t>
                </a:r>
                <a:r>
                  <a:rPr lang="en-US" sz="1500" dirty="0"/>
                  <a:t>s</a:t>
                </a:r>
                <a:r>
                  <a:rPr lang="en-US" sz="1500" kern="1200" dirty="0"/>
                  <a:t>usceptibility</a:t>
                </a:r>
                <a:endParaRPr lang="en-GB" sz="1500" kern="12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2714192-1D0B-494D-B04E-CC6EEB65B853}"/>
                </a:ext>
              </a:extLst>
            </p:cNvPr>
            <p:cNvGrpSpPr/>
            <p:nvPr/>
          </p:nvGrpSpPr>
          <p:grpSpPr>
            <a:xfrm>
              <a:off x="9069729" y="5392323"/>
              <a:ext cx="2743200" cy="457200"/>
              <a:chOff x="492122" y="4781682"/>
              <a:chExt cx="7143754" cy="636984"/>
            </a:xfrm>
            <a:solidFill>
              <a:schemeClr val="accent2"/>
            </a:solidFill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B63ABD8-C9F3-414D-9AB5-D6E8F077DED0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Rectangle: Rounded Corners 4">
                <a:extLst>
                  <a:ext uri="{FF2B5EF4-FFF2-40B4-BE49-F238E27FC236}">
                    <a16:creationId xmlns:a16="http://schemas.microsoft.com/office/drawing/2014/main" id="{BA803474-34A4-40DB-BD86-A9D6815390D7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Proper interpretation of results</a:t>
                </a:r>
                <a:endParaRPr lang="en-GB" sz="1500" kern="1200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E73D05E-DB49-4D4C-890C-0E56298F1C03}"/>
                </a:ext>
              </a:extLst>
            </p:cNvPr>
            <p:cNvGrpSpPr/>
            <p:nvPr/>
          </p:nvGrpSpPr>
          <p:grpSpPr>
            <a:xfrm>
              <a:off x="9062564" y="5935303"/>
              <a:ext cx="2743200" cy="457200"/>
              <a:chOff x="492122" y="4781682"/>
              <a:chExt cx="7143754" cy="636984"/>
            </a:xfrm>
            <a:solidFill>
              <a:schemeClr val="accent2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D935FF4-8FBD-4130-87E7-5C187D2B538E}"/>
                  </a:ext>
                </a:extLst>
              </p:cNvPr>
              <p:cNvSpPr/>
              <p:nvPr/>
            </p:nvSpPr>
            <p:spPr>
              <a:xfrm>
                <a:off x="492122" y="4781682"/>
                <a:ext cx="7143754" cy="636984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7" name="Rectangle: Rounded Corners 4">
                <a:extLst>
                  <a:ext uri="{FF2B5EF4-FFF2-40B4-BE49-F238E27FC236}">
                    <a16:creationId xmlns:a16="http://schemas.microsoft.com/office/drawing/2014/main" id="{F29F90E1-CEF3-4B36-819F-62323C730CE8}"/>
                  </a:ext>
                </a:extLst>
              </p:cNvPr>
              <p:cNvSpPr txBox="1"/>
              <p:nvPr/>
            </p:nvSpPr>
            <p:spPr>
              <a:xfrm>
                <a:off x="510779" y="4800339"/>
                <a:ext cx="7106440" cy="599670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0" tIns="57150" rIns="57150" bIns="57150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kern="1200" dirty="0"/>
                  <a:t>Data acquisition across domains</a:t>
                </a:r>
                <a:endParaRPr lang="en-GB" sz="1500" kern="1200" dirty="0"/>
              </a:p>
            </p:txBody>
          </p:sp>
        </p:grp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5A00C44-0F1D-4723-B71C-F8151148F500}"/>
              </a:ext>
            </a:extLst>
          </p:cNvPr>
          <p:cNvSpPr/>
          <p:nvPr/>
        </p:nvSpPr>
        <p:spPr>
          <a:xfrm>
            <a:off x="5546114" y="3736205"/>
            <a:ext cx="704850" cy="1021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01AE8-2540-49DD-828A-806802F4075C}"/>
              </a:ext>
            </a:extLst>
          </p:cNvPr>
          <p:cNvSpPr txBox="1"/>
          <p:nvPr/>
        </p:nvSpPr>
        <p:spPr>
          <a:xfrm>
            <a:off x="685800" y="382600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Advantages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57D98E-CEF9-460C-A517-B3A5DE8A2868}"/>
              </a:ext>
            </a:extLst>
          </p:cNvPr>
          <p:cNvSpPr txBox="1"/>
          <p:nvPr/>
        </p:nvSpPr>
        <p:spPr>
          <a:xfrm>
            <a:off x="9011545" y="3826005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Disadvantages</a:t>
            </a:r>
            <a:endParaRPr lang="en-GB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C7128DC-6008-4F38-8E47-1FEC1F2B4D20}"/>
              </a:ext>
            </a:extLst>
          </p:cNvPr>
          <p:cNvCxnSpPr>
            <a:stCxn id="9" idx="0"/>
            <a:endCxn id="13" idx="0"/>
          </p:cNvCxnSpPr>
          <p:nvPr/>
        </p:nvCxnSpPr>
        <p:spPr>
          <a:xfrm rot="16200000" flipH="1" flipV="1">
            <a:off x="3733045" y="1660510"/>
            <a:ext cx="89800" cy="4241189"/>
          </a:xfrm>
          <a:prstGeom prst="bentConnector3">
            <a:avLst>
              <a:gd name="adj1" fmla="val -254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6C7E453-F771-40D5-AE90-8646A4894572}"/>
              </a:ext>
            </a:extLst>
          </p:cNvPr>
          <p:cNvCxnSpPr>
            <a:stCxn id="9" idx="0"/>
            <a:endCxn id="78" idx="0"/>
          </p:cNvCxnSpPr>
          <p:nvPr/>
        </p:nvCxnSpPr>
        <p:spPr>
          <a:xfrm rot="16200000" flipH="1">
            <a:off x="7895917" y="1738827"/>
            <a:ext cx="89800" cy="4084556"/>
          </a:xfrm>
          <a:prstGeom prst="bentConnector3">
            <a:avLst>
              <a:gd name="adj1" fmla="val -254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4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589383"/>
            <a:ext cx="86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1" dirty="0"/>
              <a:t>Data Analytics</a:t>
            </a:r>
            <a:r>
              <a:rPr lang="en-US" sz="2400" b="1" dirty="0"/>
              <a:t>- Challenges</a:t>
            </a:r>
            <a:endParaRPr lang="en-GB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5F77F0-485A-42F7-9B73-FBB1C75B12F5}"/>
              </a:ext>
            </a:extLst>
          </p:cNvPr>
          <p:cNvSpPr txBox="1"/>
          <p:nvPr/>
        </p:nvSpPr>
        <p:spPr>
          <a:xfrm>
            <a:off x="1867796" y="1557241"/>
            <a:ext cx="9486900" cy="5118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Variation in Print settings/parameters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Variation in Material used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Variation AM methods used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Shape heterogeneity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Different printer manufacturers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Different printer models 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Slicing software used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Highly customized items require customized compensation</a:t>
            </a:r>
          </a:p>
          <a:p>
            <a:pPr marL="1701800" indent="-355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E2E2E"/>
              </a:solidFill>
              <a:effectLst/>
            </a:endParaRPr>
          </a:p>
          <a:p>
            <a:pPr marL="1346200">
              <a:lnSpc>
                <a:spcPct val="150000"/>
              </a:lnSpc>
            </a:pPr>
            <a:r>
              <a:rPr lang="en-US" sz="2000" b="0" i="0" dirty="0">
                <a:solidFill>
                  <a:srgbClr val="2E2E2E"/>
                </a:solidFill>
                <a:effectLst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31A3C4-4AEC-4EE3-992A-2ADC264DF740}"/>
              </a:ext>
            </a:extLst>
          </p:cNvPr>
          <p:cNvSpPr txBox="1"/>
          <p:nvPr/>
        </p:nvSpPr>
        <p:spPr>
          <a:xfrm>
            <a:off x="634146" y="5621084"/>
            <a:ext cx="10720550" cy="547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b="1" i="0">
                <a:solidFill>
                  <a:srgbClr val="00B050"/>
                </a:solidFill>
                <a:effectLst/>
                <a:latin typeface="NexusSerif"/>
              </a:rPr>
              <a:t>Solution</a:t>
            </a:r>
            <a:r>
              <a:rPr lang="en-GB" sz="2200" b="1" i="0">
                <a:effectLst/>
                <a:latin typeface="NexusSerif"/>
              </a:rPr>
              <a:t>:-  A </a:t>
            </a:r>
            <a:r>
              <a:rPr lang="en-GB" sz="2200" b="1">
                <a:effectLst/>
                <a:latin typeface="NexusSerif"/>
              </a:rPr>
              <a:t>distributed system architecture</a:t>
            </a:r>
            <a:endParaRPr lang="en-GB" sz="2200" b="1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6FE4030-0EB4-4ED5-B665-9693CCF7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20155" y="6492875"/>
            <a:ext cx="10171845" cy="365125"/>
          </a:xfrm>
        </p:spPr>
        <p:txBody>
          <a:bodyPr/>
          <a:lstStyle/>
          <a:p>
            <a:r>
              <a:rPr lang="en-IE" dirty="0">
                <a:effectLst/>
              </a:rPr>
              <a:t>Huang, Q. (2020). Intelligent accuracy control service system for small-scale additive manufacturing. Manufacturing Letters, 26, 48-52.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3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618956" y="500970"/>
            <a:ext cx="93582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AM – </a:t>
            </a:r>
            <a:r>
              <a:rPr lang="en-GB" sz="2400" b="1" i="0" dirty="0">
                <a:effectLst/>
                <a:latin typeface="NexusSerif"/>
              </a:rPr>
              <a:t>Distributed system for Geometric accuracy </a:t>
            </a:r>
            <a:r>
              <a:rPr lang="en-US" sz="2400" b="1" i="0" dirty="0">
                <a:effectLst/>
                <a:latin typeface="Noto Sans"/>
              </a:rPr>
              <a:t>Prediction and Control</a:t>
            </a:r>
          </a:p>
          <a:p>
            <a:pPr algn="ctr"/>
            <a:endParaRPr lang="en-GB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7B61B-CC43-49BB-BB3F-88959E0D9CCC}"/>
              </a:ext>
            </a:extLst>
          </p:cNvPr>
          <p:cNvSpPr txBox="1"/>
          <p:nvPr/>
        </p:nvSpPr>
        <p:spPr>
          <a:xfrm>
            <a:off x="212170" y="1330730"/>
            <a:ext cx="8192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</a:rPr>
              <a:t>Data-driven model for an AM requires advanced knowledge in statistical modeling 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E2E2E"/>
                </a:solidFill>
                <a:effectLst/>
              </a:rPr>
              <a:t>A </a:t>
            </a:r>
            <a:r>
              <a:rPr lang="en-US" dirty="0">
                <a:solidFill>
                  <a:srgbClr val="2E2E2E"/>
                </a:solidFill>
              </a:rPr>
              <a:t>centralized cloud</a:t>
            </a:r>
            <a:r>
              <a:rPr lang="en-US" b="0" i="0" dirty="0">
                <a:solidFill>
                  <a:srgbClr val="2E2E2E"/>
                </a:solidFill>
                <a:effectLst/>
              </a:rPr>
              <a:t> system could overcome the knowledge gap and resource constraints</a:t>
            </a:r>
            <a:endParaRPr lang="en-GB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8DFD7C43-4494-4B96-ACE7-98A04443D52B}"/>
              </a:ext>
            </a:extLst>
          </p:cNvPr>
          <p:cNvSpPr/>
          <p:nvPr/>
        </p:nvSpPr>
        <p:spPr>
          <a:xfrm>
            <a:off x="5457815" y="2524787"/>
            <a:ext cx="2476276" cy="20776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 base application for exchange of model data</a:t>
            </a:r>
            <a:endParaRPr lang="en-GB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9B853FC-889A-4F2F-A013-B4714A112957}"/>
              </a:ext>
            </a:extLst>
          </p:cNvPr>
          <p:cNvGrpSpPr/>
          <p:nvPr/>
        </p:nvGrpSpPr>
        <p:grpSpPr>
          <a:xfrm>
            <a:off x="4881192" y="5277751"/>
            <a:ext cx="2350515" cy="1557423"/>
            <a:chOff x="4881966" y="5045606"/>
            <a:chExt cx="2350515" cy="1557423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E6A2658-9E04-4F74-85E1-80AFCB7CF825}"/>
                </a:ext>
              </a:extLst>
            </p:cNvPr>
            <p:cNvGrpSpPr/>
            <p:nvPr/>
          </p:nvGrpSpPr>
          <p:grpSpPr>
            <a:xfrm>
              <a:off x="4881966" y="5045606"/>
              <a:ext cx="2350515" cy="1557423"/>
              <a:chOff x="4716258" y="5045787"/>
              <a:chExt cx="2350515" cy="155742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228074-13BE-4A26-AAE2-A2EEA444C2F6}"/>
                  </a:ext>
                </a:extLst>
              </p:cNvPr>
              <p:cNvSpPr/>
              <p:nvPr/>
            </p:nvSpPr>
            <p:spPr>
              <a:xfrm>
                <a:off x="4716258" y="5045787"/>
                <a:ext cx="2350515" cy="15574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6622277-8577-4D23-9802-F1CF8C1B5305}"/>
                  </a:ext>
                </a:extLst>
              </p:cNvPr>
              <p:cNvSpPr/>
              <p:nvPr/>
            </p:nvSpPr>
            <p:spPr>
              <a:xfrm>
                <a:off x="4912452" y="5132547"/>
                <a:ext cx="1933044" cy="4708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>
                    <a:effectLst/>
                    <a:latin typeface="Noto Sans"/>
                  </a:rPr>
                  <a:t>Software tools</a:t>
                </a:r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D2239CC-FE73-4507-972A-EFD9F122F17A}"/>
                  </a:ext>
                </a:extLst>
              </p:cNvPr>
              <p:cNvSpPr/>
              <p:nvPr/>
            </p:nvSpPr>
            <p:spPr>
              <a:xfrm>
                <a:off x="4912452" y="5748278"/>
                <a:ext cx="1933044" cy="3996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>
                    <a:effectLst/>
                    <a:latin typeface="Noto Sans"/>
                  </a:rPr>
                  <a:t>Expert 1</a:t>
                </a:r>
                <a:endParaRPr lang="en-GB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924B96-A5DC-4CE2-98D4-214886A95754}"/>
                </a:ext>
              </a:extLst>
            </p:cNvPr>
            <p:cNvSpPr txBox="1"/>
            <p:nvPr/>
          </p:nvSpPr>
          <p:spPr>
            <a:xfrm>
              <a:off x="5090701" y="6197434"/>
              <a:ext cx="193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  <a:r>
                <a:rPr lang="en-US" baseline="30000"/>
                <a:t>rd</a:t>
              </a:r>
              <a:r>
                <a:rPr lang="en-US"/>
                <a:t> party service 1</a:t>
              </a:r>
              <a:endParaRPr lang="en-GB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60B01A-418E-4DD6-A0A9-CE0F9724D16A}"/>
              </a:ext>
            </a:extLst>
          </p:cNvPr>
          <p:cNvCxnSpPr>
            <a:cxnSpLocks/>
          </p:cNvCxnSpPr>
          <p:nvPr/>
        </p:nvCxnSpPr>
        <p:spPr>
          <a:xfrm flipH="1">
            <a:off x="4613389" y="4069134"/>
            <a:ext cx="110161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BBCAD2-7F5C-4B0C-B9B6-F893BEE700BA}"/>
              </a:ext>
            </a:extLst>
          </p:cNvPr>
          <p:cNvCxnSpPr>
            <a:cxnSpLocks/>
          </p:cNvCxnSpPr>
          <p:nvPr/>
        </p:nvCxnSpPr>
        <p:spPr>
          <a:xfrm flipV="1">
            <a:off x="5802493" y="4426588"/>
            <a:ext cx="597062" cy="8640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0D8649-4A59-4329-B69C-9C3D1594F21B}"/>
              </a:ext>
            </a:extLst>
          </p:cNvPr>
          <p:cNvCxnSpPr>
            <a:cxnSpLocks/>
          </p:cNvCxnSpPr>
          <p:nvPr/>
        </p:nvCxnSpPr>
        <p:spPr>
          <a:xfrm flipH="1">
            <a:off x="6375008" y="4543463"/>
            <a:ext cx="434974" cy="7342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ADA3880-1577-40BB-939D-5FACF1CC08FB}"/>
              </a:ext>
            </a:extLst>
          </p:cNvPr>
          <p:cNvGrpSpPr/>
          <p:nvPr/>
        </p:nvGrpSpPr>
        <p:grpSpPr>
          <a:xfrm>
            <a:off x="625454" y="2558218"/>
            <a:ext cx="4090804" cy="3346450"/>
            <a:chOff x="625454" y="2558218"/>
            <a:chExt cx="4090804" cy="3346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7762EC-8771-4100-A92D-9B6417273113}"/>
                </a:ext>
              </a:extLst>
            </p:cNvPr>
            <p:cNvSpPr/>
            <p:nvPr/>
          </p:nvSpPr>
          <p:spPr>
            <a:xfrm>
              <a:off x="625454" y="2558218"/>
              <a:ext cx="4090804" cy="3266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7CCC71D-BC20-4A62-BE9B-45322C519CC9}"/>
                </a:ext>
              </a:extLst>
            </p:cNvPr>
            <p:cNvSpPr/>
            <p:nvPr/>
          </p:nvSpPr>
          <p:spPr>
            <a:xfrm>
              <a:off x="756170" y="4069134"/>
              <a:ext cx="1483113" cy="52569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Client 1</a:t>
              </a:r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706A3C0-C14F-4073-AA2D-BCAFC4C62717}"/>
                </a:ext>
              </a:extLst>
            </p:cNvPr>
            <p:cNvSpPr/>
            <p:nvPr/>
          </p:nvSpPr>
          <p:spPr>
            <a:xfrm>
              <a:off x="2969636" y="3471819"/>
              <a:ext cx="1643751" cy="14388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i="0">
                  <a:effectLst/>
                  <a:latin typeface="Noto Sans"/>
                </a:rPr>
                <a:t>AM software for Prediction and Control 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056256-3B83-44CF-9DAB-22C2E39113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4568" y="3253968"/>
              <a:ext cx="874" cy="78740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89FACE-A0FA-4150-9FD8-530AF5BAA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726" y="4627064"/>
              <a:ext cx="0" cy="6688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5264B4A-8216-4D87-865E-62B1A788426D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26" y="5295901"/>
              <a:ext cx="22360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B0910C-0164-4650-AC2E-C9D4684C16B5}"/>
                </a:ext>
              </a:extLst>
            </p:cNvPr>
            <p:cNvCxnSpPr/>
            <p:nvPr/>
          </p:nvCxnSpPr>
          <p:spPr>
            <a:xfrm>
              <a:off x="3733800" y="4910718"/>
              <a:ext cx="0" cy="3851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915710E-F795-46B1-ABA1-8FBAF5E849C0}"/>
                </a:ext>
              </a:extLst>
            </p:cNvPr>
            <p:cNvCxnSpPr>
              <a:cxnSpLocks/>
            </p:cNvCxnSpPr>
            <p:nvPr/>
          </p:nvCxnSpPr>
          <p:spPr>
            <a:xfrm>
              <a:off x="1797543" y="3817340"/>
              <a:ext cx="119237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56B9948-831D-4631-8E6D-611BD8F1D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97543" y="3817340"/>
              <a:ext cx="2" cy="2517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CFBB74F-B18E-49EA-ADDA-96F819232765}"/>
                </a:ext>
              </a:extLst>
            </p:cNvPr>
            <p:cNvSpPr txBox="1"/>
            <p:nvPr/>
          </p:nvSpPr>
          <p:spPr>
            <a:xfrm>
              <a:off x="1497726" y="2560274"/>
              <a:ext cx="321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No-proprietary files- Accuracy and equipment data</a:t>
              </a:r>
              <a:endParaRPr lang="en-GB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D53D69A-62A9-4BC3-821D-51FACDC90A40}"/>
                </a:ext>
              </a:extLst>
            </p:cNvPr>
            <p:cNvSpPr txBox="1"/>
            <p:nvPr/>
          </p:nvSpPr>
          <p:spPr>
            <a:xfrm>
              <a:off x="1443253" y="3230211"/>
              <a:ext cx="17885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No-proprietary files- </a:t>
              </a:r>
              <a:endParaRPr lang="en-GB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574C0B8-1DA6-457D-A811-746D43E15DF8}"/>
                </a:ext>
              </a:extLst>
            </p:cNvPr>
            <p:cNvSpPr txBox="1"/>
            <p:nvPr/>
          </p:nvSpPr>
          <p:spPr>
            <a:xfrm>
              <a:off x="1359378" y="5258337"/>
              <a:ext cx="26229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Accuracy prediction and compensation</a:t>
              </a:r>
              <a:endParaRPr lang="en-GB" dirty="0"/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41B7C26-3C0E-4113-AF10-D9E2102A9E94}"/>
              </a:ext>
            </a:extLst>
          </p:cNvPr>
          <p:cNvCxnSpPr>
            <a:cxnSpLocks/>
          </p:cNvCxnSpPr>
          <p:nvPr/>
        </p:nvCxnSpPr>
        <p:spPr>
          <a:xfrm flipH="1" flipV="1">
            <a:off x="7328668" y="4331982"/>
            <a:ext cx="975174" cy="9091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E0EE16A-9926-44EF-AE03-1F18F2400148}"/>
              </a:ext>
            </a:extLst>
          </p:cNvPr>
          <p:cNvCxnSpPr>
            <a:cxnSpLocks/>
          </p:cNvCxnSpPr>
          <p:nvPr/>
        </p:nvCxnSpPr>
        <p:spPr>
          <a:xfrm>
            <a:off x="6989231" y="4468499"/>
            <a:ext cx="889318" cy="8221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9F184-9531-4B0A-BA2E-9449546BCDEA}"/>
              </a:ext>
            </a:extLst>
          </p:cNvPr>
          <p:cNvGrpSpPr/>
          <p:nvPr/>
        </p:nvGrpSpPr>
        <p:grpSpPr>
          <a:xfrm>
            <a:off x="8270408" y="1900322"/>
            <a:ext cx="3993843" cy="3280960"/>
            <a:chOff x="8270408" y="1900322"/>
            <a:chExt cx="3993843" cy="328096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D936322-E2CE-4A42-835F-B86DDC68EF37}"/>
                </a:ext>
              </a:extLst>
            </p:cNvPr>
            <p:cNvSpPr/>
            <p:nvPr/>
          </p:nvSpPr>
          <p:spPr>
            <a:xfrm>
              <a:off x="8324627" y="1900322"/>
              <a:ext cx="3867373" cy="3266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B9EEE5D3-E71A-42A8-926A-B24D35049196}"/>
                </a:ext>
              </a:extLst>
            </p:cNvPr>
            <p:cNvSpPr/>
            <p:nvPr/>
          </p:nvSpPr>
          <p:spPr>
            <a:xfrm>
              <a:off x="10451508" y="3508982"/>
              <a:ext cx="1483113" cy="52569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Client 2</a:t>
              </a:r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2BAFA7DA-AEC1-48C4-AF9C-D99940E3AF8A}"/>
                </a:ext>
              </a:extLst>
            </p:cNvPr>
            <p:cNvSpPr/>
            <p:nvPr/>
          </p:nvSpPr>
          <p:spPr>
            <a:xfrm>
              <a:off x="8525411" y="3187196"/>
              <a:ext cx="1643751" cy="11740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i="0">
                  <a:effectLst/>
                  <a:latin typeface="Noto Sans"/>
                </a:rPr>
                <a:t>AM software for Prediction and Control 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9D7946E-7726-4759-B8D8-39C288A54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55149" y="2658140"/>
              <a:ext cx="0" cy="85713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7C391E0-B463-4593-A70E-09A70D2AD7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4996" y="4061492"/>
              <a:ext cx="0" cy="6688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7F646C1-B7B1-4433-889C-09EEE59F31F2}"/>
                </a:ext>
              </a:extLst>
            </p:cNvPr>
            <p:cNvCxnSpPr>
              <a:cxnSpLocks/>
            </p:cNvCxnSpPr>
            <p:nvPr/>
          </p:nvCxnSpPr>
          <p:spPr>
            <a:xfrm>
              <a:off x="9236287" y="4719142"/>
              <a:ext cx="198217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024AA24-2CBB-4DDD-95E6-E0C8CACA2707}"/>
                </a:ext>
              </a:extLst>
            </p:cNvPr>
            <p:cNvCxnSpPr/>
            <p:nvPr/>
          </p:nvCxnSpPr>
          <p:spPr>
            <a:xfrm>
              <a:off x="9215501" y="4357810"/>
              <a:ext cx="0" cy="3851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B04C264-F897-4CFB-BEE5-92A1136C5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9162" y="3250969"/>
              <a:ext cx="1023902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2ABA38C-4849-485C-93A0-67BE245F39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0578" y="3241759"/>
              <a:ext cx="2" cy="2517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97595F9-3299-4530-9FAD-F1C85606EDC8}"/>
                </a:ext>
              </a:extLst>
            </p:cNvPr>
            <p:cNvSpPr txBox="1"/>
            <p:nvPr/>
          </p:nvSpPr>
          <p:spPr>
            <a:xfrm>
              <a:off x="8716089" y="1957102"/>
              <a:ext cx="32185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No-proprietary files- Accuracy and equipment data</a:t>
              </a:r>
              <a:endParaRPr lang="en-GB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8944BEB-3C4C-4F23-919A-D375D4AECAC3}"/>
                </a:ext>
              </a:extLst>
            </p:cNvPr>
            <p:cNvSpPr txBox="1"/>
            <p:nvPr/>
          </p:nvSpPr>
          <p:spPr>
            <a:xfrm>
              <a:off x="9571321" y="2646578"/>
              <a:ext cx="17885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No-proprietary files- </a:t>
              </a:r>
              <a:endParaRPr lang="en-GB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8312EFC-7ED5-4322-954F-429BC60A57F6}"/>
                </a:ext>
              </a:extLst>
            </p:cNvPr>
            <p:cNvSpPr txBox="1"/>
            <p:nvPr/>
          </p:nvSpPr>
          <p:spPr>
            <a:xfrm>
              <a:off x="8270408" y="4811950"/>
              <a:ext cx="39938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Accuracy prediction and compensation</a:t>
              </a:r>
              <a:endParaRPr lang="en-GB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3E9E6E4-ACC6-4EEF-BB9D-4996F218E761}"/>
              </a:ext>
            </a:extLst>
          </p:cNvPr>
          <p:cNvGrpSpPr/>
          <p:nvPr/>
        </p:nvGrpSpPr>
        <p:grpSpPr>
          <a:xfrm>
            <a:off x="7336075" y="5277751"/>
            <a:ext cx="2350515" cy="1557423"/>
            <a:chOff x="4881966" y="5045606"/>
            <a:chExt cx="2350515" cy="155742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0D55BA3-FF12-4571-A18C-86DEE551D9C5}"/>
                </a:ext>
              </a:extLst>
            </p:cNvPr>
            <p:cNvGrpSpPr/>
            <p:nvPr/>
          </p:nvGrpSpPr>
          <p:grpSpPr>
            <a:xfrm>
              <a:off x="4881966" y="5045606"/>
              <a:ext cx="2350515" cy="1557423"/>
              <a:chOff x="4716258" y="5045787"/>
              <a:chExt cx="2350515" cy="155742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D6D6D4E-9E00-4AE5-A631-5DE01A10972F}"/>
                  </a:ext>
                </a:extLst>
              </p:cNvPr>
              <p:cNvSpPr/>
              <p:nvPr/>
            </p:nvSpPr>
            <p:spPr>
              <a:xfrm>
                <a:off x="4716258" y="5045787"/>
                <a:ext cx="2350515" cy="155742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D3941143-D9AA-4FAD-9321-C39FF37E9299}"/>
                  </a:ext>
                </a:extLst>
              </p:cNvPr>
              <p:cNvSpPr/>
              <p:nvPr/>
            </p:nvSpPr>
            <p:spPr>
              <a:xfrm>
                <a:off x="4912452" y="5132547"/>
                <a:ext cx="1933044" cy="4708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>
                    <a:effectLst/>
                    <a:latin typeface="Noto Sans"/>
                  </a:rPr>
                  <a:t>Software tools</a:t>
                </a:r>
                <a:endParaRPr lang="en-GB"/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07F1E536-B82B-44DE-A9DD-626CBD029BAB}"/>
                  </a:ext>
                </a:extLst>
              </p:cNvPr>
              <p:cNvSpPr/>
              <p:nvPr/>
            </p:nvSpPr>
            <p:spPr>
              <a:xfrm>
                <a:off x="4912452" y="5748278"/>
                <a:ext cx="1933044" cy="3996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0">
                    <a:effectLst/>
                    <a:latin typeface="Noto Sans"/>
                  </a:rPr>
                  <a:t>Expert 2</a:t>
                </a:r>
                <a:endParaRPr lang="en-GB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06C9AFB-0914-45CC-AD60-AF096CD77851}"/>
                </a:ext>
              </a:extLst>
            </p:cNvPr>
            <p:cNvSpPr txBox="1"/>
            <p:nvPr/>
          </p:nvSpPr>
          <p:spPr>
            <a:xfrm>
              <a:off x="5090701" y="6197434"/>
              <a:ext cx="193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</a:t>
              </a:r>
              <a:r>
                <a:rPr lang="en-US" baseline="30000"/>
                <a:t>rd</a:t>
              </a:r>
              <a:r>
                <a:rPr lang="en-US"/>
                <a:t> party service 2</a:t>
              </a:r>
              <a:endParaRPr lang="en-GB"/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EC10ED9-CFF9-44F2-943B-57C2EC7EEBAB}"/>
              </a:ext>
            </a:extLst>
          </p:cNvPr>
          <p:cNvCxnSpPr>
            <a:cxnSpLocks/>
          </p:cNvCxnSpPr>
          <p:nvPr/>
        </p:nvCxnSpPr>
        <p:spPr>
          <a:xfrm>
            <a:off x="7664500" y="4049264"/>
            <a:ext cx="901692" cy="198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02ECF20-24F8-4A39-A98D-D57CCF2EA9CB}"/>
              </a:ext>
            </a:extLst>
          </p:cNvPr>
          <p:cNvCxnSpPr>
            <a:cxnSpLocks/>
          </p:cNvCxnSpPr>
          <p:nvPr/>
        </p:nvCxnSpPr>
        <p:spPr>
          <a:xfrm flipH="1">
            <a:off x="7544810" y="2678708"/>
            <a:ext cx="4031124" cy="500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D6DFA-7857-4CAA-9CCA-ACA4EA8F89C2}"/>
              </a:ext>
            </a:extLst>
          </p:cNvPr>
          <p:cNvSpPr txBox="1"/>
          <p:nvPr/>
        </p:nvSpPr>
        <p:spPr>
          <a:xfrm>
            <a:off x="5088064" y="4491949"/>
            <a:ext cx="143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Trained  models</a:t>
            </a:r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7DE4BC-DE29-4DB5-9137-0F5BD1AFE01E}"/>
              </a:ext>
            </a:extLst>
          </p:cNvPr>
          <p:cNvSpPr txBox="1"/>
          <p:nvPr/>
        </p:nvSpPr>
        <p:spPr>
          <a:xfrm>
            <a:off x="7496583" y="3710532"/>
            <a:ext cx="143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Prediction</a:t>
            </a:r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9BA4D0-F04B-4612-A820-E023913ED025}"/>
              </a:ext>
            </a:extLst>
          </p:cNvPr>
          <p:cNvSpPr txBox="1"/>
          <p:nvPr/>
        </p:nvSpPr>
        <p:spPr>
          <a:xfrm>
            <a:off x="4687192" y="3721107"/>
            <a:ext cx="143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Prediction</a:t>
            </a:r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C0995B-4E0F-4BE6-909F-192D1B5D2C51}"/>
              </a:ext>
            </a:extLst>
          </p:cNvPr>
          <p:cNvCxnSpPr>
            <a:cxnSpLocks/>
          </p:cNvCxnSpPr>
          <p:nvPr/>
        </p:nvCxnSpPr>
        <p:spPr>
          <a:xfrm>
            <a:off x="1164568" y="3253968"/>
            <a:ext cx="455043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0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70877" y="400210"/>
            <a:ext cx="9654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Case Study </a:t>
            </a:r>
            <a:r>
              <a:rPr lang="en-US" sz="2400" b="1" dirty="0"/>
              <a:t>- Agent Based decision support</a:t>
            </a:r>
            <a:endParaRPr lang="en-GB" sz="2400" b="1" dirty="0"/>
          </a:p>
        </p:txBody>
      </p:sp>
      <p:pic>
        <p:nvPicPr>
          <p:cNvPr id="3074" name="Picture 2" descr="Applsci 10 04953 g005">
            <a:extLst>
              <a:ext uri="{FF2B5EF4-FFF2-40B4-BE49-F238E27FC236}">
                <a16:creationId xmlns:a16="http://schemas.microsoft.com/office/drawing/2014/main" id="{FC664084-83B8-4C9D-A2F8-19B0DFDB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26" y="1598522"/>
            <a:ext cx="6127536" cy="443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B49FBCB-A8BE-4011-A71E-988F809D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r>
              <a:rPr lang="en-IE" dirty="0">
                <a:effectLst/>
              </a:rPr>
              <a:t>N. </a:t>
            </a:r>
            <a:r>
              <a:rPr lang="en-IE" dirty="0" err="1">
                <a:effectLst/>
              </a:rPr>
              <a:t>Papakostas</a:t>
            </a:r>
            <a:r>
              <a:rPr lang="en-IE" dirty="0">
                <a:effectLst/>
              </a:rPr>
              <a:t>, A. Newell, A. George, An agent-based decision support platform for additive manufacturing applications, Appl. Sci. 10 (2020) 4953. https://doi.org/10.3390/app10144953.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F1C64-F151-47EB-A6D7-F9BEAA3CEEC2}"/>
              </a:ext>
            </a:extLst>
          </p:cNvPr>
          <p:cNvSpPr txBox="1"/>
          <p:nvPr/>
        </p:nvSpPr>
        <p:spPr>
          <a:xfrm>
            <a:off x="359781" y="1923508"/>
            <a:ext cx="54855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222222"/>
                </a:solidFill>
                <a:effectLst/>
              </a:rPr>
              <a:t>Estimation of process cost, time, and quality for additive manufacturing operations for making informed product design and development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222222"/>
                </a:solidFill>
              </a:rPr>
              <a:t>A</a:t>
            </a:r>
            <a:r>
              <a:rPr lang="en-IE" b="0" i="0" dirty="0">
                <a:solidFill>
                  <a:srgbClr val="222222"/>
                </a:solidFill>
                <a:effectLst/>
              </a:rPr>
              <a:t>gent-based decision support platform, capable of proposing alternative additive manufacturing resources and process configurations to design engineers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0" i="0" dirty="0">
                <a:solidFill>
                  <a:srgbClr val="222222"/>
                </a:solidFill>
                <a:effectLst/>
              </a:rPr>
              <a:t>Different </a:t>
            </a:r>
            <a:r>
              <a:rPr lang="en-IE" b="0" i="0" dirty="0" err="1">
                <a:solidFill>
                  <a:srgbClr val="222222"/>
                </a:solidFill>
                <a:effectLst/>
              </a:rPr>
              <a:t>CAx</a:t>
            </a:r>
            <a:r>
              <a:rPr lang="en-IE" b="0" i="0" dirty="0">
                <a:solidFill>
                  <a:srgbClr val="222222"/>
                </a:solidFill>
                <a:effectLst/>
              </a:rPr>
              <a:t> systems are utilised and interfaced for automating the information exchange as well as for accelerating the overall product development process.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7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EC43E-F0AA-2E4C-9599-C87EA774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2891-DA64-A04B-A72D-16379BD008A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2446-FB66-4CE4-BC7E-EAFB713F3629}"/>
              </a:ext>
            </a:extLst>
          </p:cNvPr>
          <p:cNvSpPr txBox="1"/>
          <p:nvPr/>
        </p:nvSpPr>
        <p:spPr>
          <a:xfrm>
            <a:off x="948955" y="627309"/>
            <a:ext cx="102940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Use of </a:t>
            </a:r>
            <a:r>
              <a:rPr lang="en-US" sz="2400" b="1" dirty="0" err="1"/>
              <a:t>CAx</a:t>
            </a:r>
            <a:r>
              <a:rPr lang="en-US" sz="2400" b="1" dirty="0"/>
              <a:t> models for structuring AM build information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457828" y="1520304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B5D78-2175-334D-B089-17C8F7172781}"/>
              </a:ext>
            </a:extLst>
          </p:cNvPr>
          <p:cNvSpPr/>
          <p:nvPr/>
        </p:nvSpPr>
        <p:spPr>
          <a:xfrm>
            <a:off x="129683" y="1520304"/>
            <a:ext cx="6650058" cy="44319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algn="just">
              <a:lnSpc>
                <a:spcPct val="150000"/>
              </a:lnSpc>
              <a:buBlip>
                <a:blip r:embed="rId4"/>
              </a:buBlip>
            </a:pPr>
            <a:endParaRPr lang="en-IE" sz="2000" dirty="0"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 err="1">
                <a:cs typeface="Times New Roman" panose="02020603050405020304" pitchFamily="18" charset="0"/>
              </a:rPr>
              <a:t>CAx</a:t>
            </a:r>
            <a:r>
              <a:rPr lang="en-IE" dirty="0">
                <a:cs typeface="Times New Roman" panose="02020603050405020304" pitchFamily="18" charset="0"/>
              </a:rPr>
              <a:t> models contain inherent useful information for the selection of process parameters for an AM build.</a:t>
            </a:r>
          </a:p>
          <a:p>
            <a:pPr marL="742950" lvl="1" indent="-285750" algn="just">
              <a:buBlip>
                <a:blip r:embed="rId4"/>
              </a:buBlip>
            </a:pPr>
            <a:endParaRPr lang="en-IE" dirty="0"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>
                <a:cs typeface="Times New Roman" panose="02020603050405020304" pitchFamily="18" charset="0"/>
              </a:rPr>
              <a:t>CAD data: Mesh Information</a:t>
            </a:r>
          </a:p>
          <a:p>
            <a:pPr marL="742950" lvl="1" indent="-285750" algn="just">
              <a:buBlip>
                <a:blip r:embed="rId4"/>
              </a:buBlip>
            </a:pPr>
            <a:endParaRPr lang="en-IE" dirty="0"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>
                <a:cs typeface="Times New Roman" panose="02020603050405020304" pitchFamily="18" charset="0"/>
              </a:rPr>
              <a:t>CAE data: Simulation / Analysis information</a:t>
            </a:r>
          </a:p>
          <a:p>
            <a:pPr marL="742950" lvl="1" indent="-285750" algn="just">
              <a:buBlip>
                <a:blip r:embed="rId4"/>
              </a:buBlip>
            </a:pPr>
            <a:endParaRPr lang="en-IE" dirty="0"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>
                <a:cs typeface="Times New Roman" panose="02020603050405020304" pitchFamily="18" charset="0"/>
              </a:rPr>
              <a:t>CAM Data: Manufacturing / Process data</a:t>
            </a:r>
          </a:p>
          <a:p>
            <a:pPr marL="742950" lvl="1" indent="-285750" algn="just">
              <a:buBlip>
                <a:blip r:embed="rId4"/>
              </a:buBlip>
            </a:pPr>
            <a:endParaRPr lang="en-IE" dirty="0">
              <a:cs typeface="Times New Roman" panose="02020603050405020304" pitchFamily="18" charset="0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>
                <a:cs typeface="Times New Roman" panose="02020603050405020304" pitchFamily="18" charset="0"/>
              </a:rPr>
              <a:t>QC/QA data: Testing and measurement data</a:t>
            </a:r>
          </a:p>
          <a:p>
            <a:pPr marL="742950" lvl="1" indent="-285750" algn="just">
              <a:buBlip>
                <a:blip r:embed="rId4"/>
              </a:buBlip>
            </a:pPr>
            <a:endParaRPr lang="en-IE" dirty="0">
              <a:cs typeface="Times New Roman"/>
            </a:endParaRPr>
          </a:p>
          <a:p>
            <a:pPr marL="742950" lvl="1" indent="-285750" algn="just">
              <a:buBlip>
                <a:blip r:embed="rId4"/>
              </a:buBlip>
            </a:pPr>
            <a:r>
              <a:rPr lang="en-IE" dirty="0">
                <a:cs typeface="Times New Roman"/>
              </a:rPr>
              <a:t>By structuring </a:t>
            </a:r>
            <a:r>
              <a:rPr lang="en-IE" dirty="0" err="1">
                <a:cs typeface="Times New Roman"/>
              </a:rPr>
              <a:t>CAx</a:t>
            </a:r>
            <a:r>
              <a:rPr lang="en-IE" dirty="0">
                <a:cs typeface="Times New Roman"/>
              </a:rPr>
              <a:t> information and building predictive process models, the designer/engineer may reduce the time required for refinement of part/assembly design. </a:t>
            </a:r>
            <a:endParaRPr lang="en-IE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FFD73-388F-4749-8C7B-E2E89075E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827" y="2489312"/>
            <a:ext cx="5002490" cy="3813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4F2B0-7D5E-4BB2-A6EC-F93F0719851B}"/>
              </a:ext>
            </a:extLst>
          </p:cNvPr>
          <p:cNvSpPr txBox="1"/>
          <p:nvPr/>
        </p:nvSpPr>
        <p:spPr>
          <a:xfrm>
            <a:off x="8536054" y="1921301"/>
            <a:ext cx="209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AM – </a:t>
            </a:r>
            <a:r>
              <a:rPr lang="en-US" sz="2400" b="1" dirty="0" err="1"/>
              <a:t>CAx</a:t>
            </a:r>
            <a:r>
              <a:rPr lang="en-US" sz="2400" b="1" dirty="0"/>
              <a:t> data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20936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2446-FB66-4CE4-BC7E-EAFB713F3629}"/>
              </a:ext>
            </a:extLst>
          </p:cNvPr>
          <p:cNvSpPr txBox="1"/>
          <p:nvPr/>
        </p:nvSpPr>
        <p:spPr>
          <a:xfrm>
            <a:off x="409768" y="498812"/>
            <a:ext cx="101718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/>
              <a:t>Case Study - </a:t>
            </a:r>
            <a:r>
              <a:rPr lang="en-US" sz="2400" b="1" dirty="0"/>
              <a:t>Framework for correlating AM-printed part properties with </a:t>
            </a:r>
            <a:r>
              <a:rPr lang="en-US" sz="2400" b="1" dirty="0" err="1"/>
              <a:t>CAx</a:t>
            </a:r>
            <a:r>
              <a:rPr lang="en-US" sz="2400" b="1" dirty="0"/>
              <a:t> model features and process configuration inputs using </a:t>
            </a:r>
            <a:r>
              <a:rPr lang="en-US" sz="2400" b="1" dirty="0" err="1"/>
              <a:t>nvidia</a:t>
            </a:r>
            <a:r>
              <a:rPr lang="en-US" sz="2400" b="1" dirty="0"/>
              <a:t> GVDB voxels.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470891" y="2058913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B5D78-2175-334D-B089-17C8F7172781}"/>
              </a:ext>
            </a:extLst>
          </p:cNvPr>
          <p:cNvSpPr/>
          <p:nvPr/>
        </p:nvSpPr>
        <p:spPr>
          <a:xfrm>
            <a:off x="0" y="2864394"/>
            <a:ext cx="4965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E" dirty="0">
                <a:cs typeface="Times New Roman" panose="02020603050405020304" pitchFamily="18" charset="0"/>
              </a:rPr>
              <a:t>Use of voxelization techniques on </a:t>
            </a:r>
            <a:r>
              <a:rPr lang="en-IE" dirty="0" err="1">
                <a:cs typeface="Times New Roman" panose="02020603050405020304" pitchFamily="18" charset="0"/>
              </a:rPr>
              <a:t>CAx</a:t>
            </a:r>
            <a:r>
              <a:rPr lang="en-IE" dirty="0">
                <a:cs typeface="Times New Roman" panose="02020603050405020304" pitchFamily="18" charset="0"/>
              </a:rPr>
              <a:t> models throughout the product development phase.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E" dirty="0"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E" dirty="0">
                <a:cs typeface="Times New Roman" panose="02020603050405020304" pitchFamily="18" charset="0"/>
              </a:rPr>
              <a:t>Combining discretised information from CAD / CAM files and process and QC/QA data, may lead to the development of accurate predictive process models.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1CD13-C30C-4504-BB4E-65AF7E8B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165" y="2347236"/>
            <a:ext cx="6986836" cy="3813648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5289EF4-995F-4CCD-951E-CB1E9E39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9622" y="6492875"/>
            <a:ext cx="7702378" cy="365125"/>
          </a:xfrm>
        </p:spPr>
        <p:txBody>
          <a:bodyPr/>
          <a:lstStyle/>
          <a:p>
            <a:r>
              <a:rPr lang="en-US" dirty="0"/>
              <a:t> NVIDIA® GVDB Voxels, nvidia.com</a:t>
            </a:r>
          </a:p>
        </p:txBody>
      </p:sp>
    </p:spTree>
    <p:extLst>
      <p:ext uri="{BB962C8B-B14F-4D97-AF65-F5344CB8AC3E}">
        <p14:creationId xmlns:p14="http://schemas.microsoft.com/office/powerpoint/2010/main" val="343076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2FE14E-3C7F-41D5-B408-7D7857BE2086}"/>
              </a:ext>
            </a:extLst>
          </p:cNvPr>
          <p:cNvSpPr txBox="1"/>
          <p:nvPr/>
        </p:nvSpPr>
        <p:spPr>
          <a:xfrm>
            <a:off x="532014" y="519006"/>
            <a:ext cx="10171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Case Study </a:t>
            </a:r>
            <a:r>
              <a:rPr lang="en-US" sz="2400" b="1" dirty="0"/>
              <a:t>– Shape optimized and Generative designs</a:t>
            </a:r>
            <a:endParaRPr lang="en-GB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C73AF-236F-470C-9C48-1FC1236A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11" y="1738622"/>
            <a:ext cx="4553585" cy="3391373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8C70BCA-A8CE-4E08-938A-D85D9E05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1300" y="6492875"/>
            <a:ext cx="10680700" cy="365125"/>
          </a:xfrm>
        </p:spPr>
        <p:txBody>
          <a:bodyPr/>
          <a:lstStyle/>
          <a:p>
            <a:r>
              <a:rPr lang="en-IE" dirty="0">
                <a:effectLst/>
              </a:rPr>
              <a:t>Autodesk, Lesson : Shape Optimization Vs . Generative Design, (n.d.) 1–2.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A11C1-C79D-40A9-97F0-696015E87E4B}"/>
              </a:ext>
            </a:extLst>
          </p:cNvPr>
          <p:cNvSpPr txBox="1"/>
          <p:nvPr/>
        </p:nvSpPr>
        <p:spPr>
          <a:xfrm>
            <a:off x="198952" y="2060722"/>
            <a:ext cx="5731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Using Fusion 360, it is possible to iterate design based on Computer - aided - engineering (CAE)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Shape optimization is looking to begin the simulation using a body shape that you create. It will use this shape as the bounding box for the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generative design result considers the stress distribution. Material is removed from low stress areas and added to high stress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These design strategies create complex geometric shapes which is more suitable to be manufacturing using AM.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FAE92A-DE31-4EA9-834E-7E6CC6575EA5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7181850" y="2203380"/>
            <a:ext cx="1238250" cy="40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9C2105F-8D19-473E-BB4A-69669A3687EB}"/>
              </a:ext>
            </a:extLst>
          </p:cNvPr>
          <p:cNvSpPr txBox="1"/>
          <p:nvPr/>
        </p:nvSpPr>
        <p:spPr>
          <a:xfrm>
            <a:off x="5943600" y="1834048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optimized design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5FBC2D-0DE2-4F30-B3E7-2ED6C5CC68D5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0147300" y="4381500"/>
            <a:ext cx="153296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114333-02D4-46CE-9962-2B72F776EBED}"/>
              </a:ext>
            </a:extLst>
          </p:cNvPr>
          <p:cNvSpPr txBox="1"/>
          <p:nvPr/>
        </p:nvSpPr>
        <p:spPr>
          <a:xfrm>
            <a:off x="9246496" y="5524500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Generative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611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2FE14E-3C7F-41D5-B408-7D7857BE2086}"/>
              </a:ext>
            </a:extLst>
          </p:cNvPr>
          <p:cNvSpPr txBox="1"/>
          <p:nvPr/>
        </p:nvSpPr>
        <p:spPr>
          <a:xfrm>
            <a:off x="567582" y="569950"/>
            <a:ext cx="9953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400" b="1" dirty="0"/>
              <a:t>Case Study </a:t>
            </a:r>
            <a:r>
              <a:rPr lang="en-US" sz="2400" b="1" dirty="0"/>
              <a:t>– Smart Manufacturing with Digital twin </a:t>
            </a:r>
            <a:endParaRPr lang="en-GB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EA013F-6E7C-4F5F-90FA-FAA8313F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790" y="1686170"/>
            <a:ext cx="7902210" cy="44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5838636-1E52-4165-8487-2C980EE4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1300" y="6492875"/>
            <a:ext cx="10680700" cy="3651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IE" dirty="0">
                <a:effectLst/>
              </a:rPr>
              <a:t>Fraunhofer Create Development Community for Industry 4.0 Applications and Technologies – Metrology and Quality News - Online Magazine, (n.d.). https://metrology.news/fraunhofer-create-development-community-for-industry-4-0-applications-and-technologies/ (accessed February 10, 2021).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425A5-150E-459F-B878-A716AF3A7953}"/>
              </a:ext>
            </a:extLst>
          </p:cNvPr>
          <p:cNvSpPr txBox="1"/>
          <p:nvPr/>
        </p:nvSpPr>
        <p:spPr>
          <a:xfrm>
            <a:off x="212172" y="2144149"/>
            <a:ext cx="36039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introduction of Industry 4.0, Manufacturers have turned towards digitalization of services to improve efficiency.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Networked machines have changed the industrial landscape providing manufacturers more options with fault detection, machine monitoring and manufacturing 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3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8C38B-006C-4F0F-BDCB-BEECAB5AB6BB}"/>
              </a:ext>
            </a:extLst>
          </p:cNvPr>
          <p:cNvSpPr txBox="1"/>
          <p:nvPr/>
        </p:nvSpPr>
        <p:spPr>
          <a:xfrm>
            <a:off x="547687" y="2875002"/>
            <a:ext cx="11096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28753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589383"/>
            <a:ext cx="864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Typical Additive Manufacturing (AM) Workflow</a:t>
            </a:r>
            <a:endParaRPr lang="en-GB" sz="2400" b="1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924488-137E-4789-B921-E3819D95622A}"/>
              </a:ext>
            </a:extLst>
          </p:cNvPr>
          <p:cNvSpPr/>
          <p:nvPr/>
        </p:nvSpPr>
        <p:spPr>
          <a:xfrm>
            <a:off x="89711" y="3656445"/>
            <a:ext cx="1755023" cy="844927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Design and build 3D-CAD model.</a:t>
            </a:r>
            <a:endParaRPr lang="en-GB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851109-0940-40EF-AACB-94D308CC8D23}"/>
              </a:ext>
            </a:extLst>
          </p:cNvPr>
          <p:cNvSpPr/>
          <p:nvPr/>
        </p:nvSpPr>
        <p:spPr>
          <a:xfrm>
            <a:off x="2206796" y="3656445"/>
            <a:ext cx="1755023" cy="844913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Engineering simulation and analysis </a:t>
            </a:r>
            <a:endParaRPr lang="en-GB" kern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60BE4C-A252-4F34-9720-3590D14E1FA0}"/>
              </a:ext>
            </a:extLst>
          </p:cNvPr>
          <p:cNvSpPr/>
          <p:nvPr/>
        </p:nvSpPr>
        <p:spPr>
          <a:xfrm>
            <a:off x="4219762" y="3656445"/>
            <a:ext cx="1755024" cy="844911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Slicing and toolpath generation</a:t>
            </a:r>
            <a:endParaRPr lang="en-GB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51AAB-E8AC-4133-850E-3A720A664C5D}"/>
              </a:ext>
            </a:extLst>
          </p:cNvPr>
          <p:cNvSpPr/>
          <p:nvPr/>
        </p:nvSpPr>
        <p:spPr>
          <a:xfrm>
            <a:off x="6232728" y="3656452"/>
            <a:ext cx="1755024" cy="844904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/>
              <a:t>Build component/Part fabrication</a:t>
            </a:r>
            <a:endParaRPr lang="en-GB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B4FB74-4580-42BD-8FAD-DBDA9FF433D9}"/>
              </a:ext>
            </a:extLst>
          </p:cNvPr>
          <p:cNvSpPr/>
          <p:nvPr/>
        </p:nvSpPr>
        <p:spPr>
          <a:xfrm>
            <a:off x="8245695" y="3656457"/>
            <a:ext cx="1755023" cy="844899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Post-Processing</a:t>
            </a:r>
            <a:endParaRPr lang="en-GB" kern="12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10F9FF3-66A1-4706-9D93-242CC7C26A98}"/>
              </a:ext>
            </a:extLst>
          </p:cNvPr>
          <p:cNvSpPr/>
          <p:nvPr/>
        </p:nvSpPr>
        <p:spPr>
          <a:xfrm>
            <a:off x="10258661" y="3642740"/>
            <a:ext cx="1755024" cy="844883"/>
          </a:xfrm>
          <a:custGeom>
            <a:avLst/>
            <a:gdLst>
              <a:gd name="connsiteX0" fmla="*/ 0 w 7143754"/>
              <a:gd name="connsiteY0" fmla="*/ 63698 h 636984"/>
              <a:gd name="connsiteX1" fmla="*/ 63698 w 7143754"/>
              <a:gd name="connsiteY1" fmla="*/ 0 h 636984"/>
              <a:gd name="connsiteX2" fmla="*/ 7080056 w 7143754"/>
              <a:gd name="connsiteY2" fmla="*/ 0 h 636984"/>
              <a:gd name="connsiteX3" fmla="*/ 7143754 w 7143754"/>
              <a:gd name="connsiteY3" fmla="*/ 63698 h 636984"/>
              <a:gd name="connsiteX4" fmla="*/ 7143754 w 7143754"/>
              <a:gd name="connsiteY4" fmla="*/ 573286 h 636984"/>
              <a:gd name="connsiteX5" fmla="*/ 7080056 w 7143754"/>
              <a:gd name="connsiteY5" fmla="*/ 636984 h 636984"/>
              <a:gd name="connsiteX6" fmla="*/ 63698 w 7143754"/>
              <a:gd name="connsiteY6" fmla="*/ 636984 h 636984"/>
              <a:gd name="connsiteX7" fmla="*/ 0 w 7143754"/>
              <a:gd name="connsiteY7" fmla="*/ 573286 h 636984"/>
              <a:gd name="connsiteX8" fmla="*/ 0 w 7143754"/>
              <a:gd name="connsiteY8" fmla="*/ 63698 h 6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754" h="636984">
                <a:moveTo>
                  <a:pt x="0" y="63698"/>
                </a:moveTo>
                <a:cubicBezTo>
                  <a:pt x="0" y="28519"/>
                  <a:pt x="28519" y="0"/>
                  <a:pt x="63698" y="0"/>
                </a:cubicBezTo>
                <a:lnTo>
                  <a:pt x="7080056" y="0"/>
                </a:lnTo>
                <a:cubicBezTo>
                  <a:pt x="7115235" y="0"/>
                  <a:pt x="7143754" y="28519"/>
                  <a:pt x="7143754" y="63698"/>
                </a:cubicBezTo>
                <a:lnTo>
                  <a:pt x="7143754" y="573286"/>
                </a:lnTo>
                <a:cubicBezTo>
                  <a:pt x="7143754" y="608465"/>
                  <a:pt x="7115235" y="636984"/>
                  <a:pt x="7080056" y="636984"/>
                </a:cubicBezTo>
                <a:lnTo>
                  <a:pt x="63698" y="636984"/>
                </a:lnTo>
                <a:cubicBezTo>
                  <a:pt x="28519" y="636984"/>
                  <a:pt x="0" y="608465"/>
                  <a:pt x="0" y="573286"/>
                </a:cubicBezTo>
                <a:lnTo>
                  <a:pt x="0" y="6369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07" tIns="75807" rIns="75807" bIns="75807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/>
              <a:t>Quality assessment and testing</a:t>
            </a:r>
            <a:endParaRPr lang="en-GB" kern="12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905B8A-BE52-43B7-B276-24EBE40BC308}"/>
              </a:ext>
            </a:extLst>
          </p:cNvPr>
          <p:cNvCxnSpPr/>
          <p:nvPr/>
        </p:nvCxnSpPr>
        <p:spPr>
          <a:xfrm>
            <a:off x="1844734" y="4078900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4B2DAE-6227-4B46-A6CA-9A52A7CA4233}"/>
              </a:ext>
            </a:extLst>
          </p:cNvPr>
          <p:cNvCxnSpPr/>
          <p:nvPr/>
        </p:nvCxnSpPr>
        <p:spPr>
          <a:xfrm>
            <a:off x="3857700" y="4078900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2D80E8-7DBD-4240-90C8-B6104D6E4257}"/>
              </a:ext>
            </a:extLst>
          </p:cNvPr>
          <p:cNvCxnSpPr/>
          <p:nvPr/>
        </p:nvCxnSpPr>
        <p:spPr>
          <a:xfrm>
            <a:off x="5974786" y="4078900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CAA133-B274-4C21-97E5-604D80A94AA0}"/>
              </a:ext>
            </a:extLst>
          </p:cNvPr>
          <p:cNvCxnSpPr/>
          <p:nvPr/>
        </p:nvCxnSpPr>
        <p:spPr>
          <a:xfrm>
            <a:off x="5883346" y="4078900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9C8E7D-CE60-438D-B202-5736B5D68C67}"/>
              </a:ext>
            </a:extLst>
          </p:cNvPr>
          <p:cNvCxnSpPr/>
          <p:nvPr/>
        </p:nvCxnSpPr>
        <p:spPr>
          <a:xfrm>
            <a:off x="7883633" y="4078900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02D61-3685-4A90-8B3A-0803B267665E}"/>
              </a:ext>
            </a:extLst>
          </p:cNvPr>
          <p:cNvCxnSpPr/>
          <p:nvPr/>
        </p:nvCxnSpPr>
        <p:spPr>
          <a:xfrm>
            <a:off x="9896599" y="4065181"/>
            <a:ext cx="362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9ABAFA5-D541-41B6-A25A-B59FC3762FC4}"/>
              </a:ext>
            </a:extLst>
          </p:cNvPr>
          <p:cNvSpPr/>
          <p:nvPr/>
        </p:nvSpPr>
        <p:spPr>
          <a:xfrm>
            <a:off x="89711" y="4798124"/>
            <a:ext cx="11923974" cy="105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6F739-D463-4D85-AD9E-7FC60EF2AFB3}"/>
              </a:ext>
            </a:extLst>
          </p:cNvPr>
          <p:cNvSpPr txBox="1"/>
          <p:nvPr/>
        </p:nvSpPr>
        <p:spPr>
          <a:xfrm>
            <a:off x="519343" y="5145269"/>
            <a:ext cx="8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DESIGN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4D800-AC97-43B5-B839-27F066AD4A2F}"/>
              </a:ext>
            </a:extLst>
          </p:cNvPr>
          <p:cNvSpPr txBox="1"/>
          <p:nvPr/>
        </p:nvSpPr>
        <p:spPr>
          <a:xfrm>
            <a:off x="3198545" y="512114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ENGINEERING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39419-D5E2-4918-B45B-F0A5E4A75F46}"/>
              </a:ext>
            </a:extLst>
          </p:cNvPr>
          <p:cNvSpPr txBox="1"/>
          <p:nvPr/>
        </p:nvSpPr>
        <p:spPr>
          <a:xfrm>
            <a:off x="6336848" y="5121140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4A2223-B859-46C6-8EFA-EB0C282ED5E7}"/>
              </a:ext>
            </a:extLst>
          </p:cNvPr>
          <p:cNvSpPr txBox="1"/>
          <p:nvPr/>
        </p:nvSpPr>
        <p:spPr>
          <a:xfrm>
            <a:off x="9175266" y="5121140"/>
            <a:ext cx="20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SERVICE/FEEDBACK</a:t>
            </a:r>
          </a:p>
        </p:txBody>
      </p:sp>
      <p:pic>
        <p:nvPicPr>
          <p:cNvPr id="32" name="Graphic 31" descr="Cube with solid fill">
            <a:extLst>
              <a:ext uri="{FF2B5EF4-FFF2-40B4-BE49-F238E27FC236}">
                <a16:creationId xmlns:a16="http://schemas.microsoft.com/office/drawing/2014/main" id="{C3FD201B-2278-4529-A62F-12CF8E96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162" y="2452406"/>
            <a:ext cx="1287841" cy="1287841"/>
          </a:xfrm>
          <a:prstGeom prst="rect">
            <a:avLst/>
          </a:prstGeom>
        </p:spPr>
      </p:pic>
      <p:pic>
        <p:nvPicPr>
          <p:cNvPr id="4" name="Graphic 3" descr="Route (Two Pins With A Path) outline">
            <a:extLst>
              <a:ext uri="{FF2B5EF4-FFF2-40B4-BE49-F238E27FC236}">
                <a16:creationId xmlns:a16="http://schemas.microsoft.com/office/drawing/2014/main" id="{0BA97A59-302C-4425-9778-5FDFCA9BE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6776" y="2393341"/>
            <a:ext cx="1287833" cy="1287833"/>
          </a:xfrm>
          <a:prstGeom prst="rect">
            <a:avLst/>
          </a:prstGeom>
        </p:spPr>
      </p:pic>
      <p:pic>
        <p:nvPicPr>
          <p:cNvPr id="8" name="Graphic 7" descr="Supply And Demand with solid fill">
            <a:extLst>
              <a:ext uri="{FF2B5EF4-FFF2-40B4-BE49-F238E27FC236}">
                <a16:creationId xmlns:a16="http://schemas.microsoft.com/office/drawing/2014/main" id="{90A5566B-CEF2-4451-897E-44060420CF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9871" y="2443496"/>
            <a:ext cx="1237677" cy="1237677"/>
          </a:xfrm>
          <a:prstGeom prst="rect">
            <a:avLst/>
          </a:prstGeom>
        </p:spPr>
      </p:pic>
      <p:pic>
        <p:nvPicPr>
          <p:cNvPr id="28" name="Graphic 27" descr="Building Brick Wall with solid fill">
            <a:extLst>
              <a:ext uri="{FF2B5EF4-FFF2-40B4-BE49-F238E27FC236}">
                <a16:creationId xmlns:a16="http://schemas.microsoft.com/office/drawing/2014/main" id="{F48C6C43-972E-4DD8-832F-ED834F1A9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1492" y="2416914"/>
            <a:ext cx="1237677" cy="1237677"/>
          </a:xfrm>
          <a:prstGeom prst="rect">
            <a:avLst/>
          </a:prstGeom>
        </p:spPr>
      </p:pic>
      <p:pic>
        <p:nvPicPr>
          <p:cNvPr id="30" name="Graphic 29" descr="Soap with solid fill">
            <a:extLst>
              <a:ext uri="{FF2B5EF4-FFF2-40B4-BE49-F238E27FC236}">
                <a16:creationId xmlns:a16="http://schemas.microsoft.com/office/drawing/2014/main" id="{3C3F264C-B614-4D7C-A619-89744C31CA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56625" y="2431703"/>
            <a:ext cx="1237659" cy="1237659"/>
          </a:xfrm>
          <a:prstGeom prst="rect">
            <a:avLst/>
          </a:prstGeom>
        </p:spPr>
      </p:pic>
      <p:pic>
        <p:nvPicPr>
          <p:cNvPr id="33" name="Graphic 32" descr="Clipboard Mixed with solid fill">
            <a:extLst>
              <a:ext uri="{FF2B5EF4-FFF2-40B4-BE49-F238E27FC236}">
                <a16:creationId xmlns:a16="http://schemas.microsoft.com/office/drawing/2014/main" id="{3E1B7A90-80FF-4854-8972-7F6BD097D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83720" y="2405123"/>
            <a:ext cx="1237658" cy="1237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F9644B-6390-42EB-BF71-7E2D0E616F6C}"/>
              </a:ext>
            </a:extLst>
          </p:cNvPr>
          <p:cNvSpPr/>
          <p:nvPr/>
        </p:nvSpPr>
        <p:spPr>
          <a:xfrm>
            <a:off x="10265070" y="2414696"/>
            <a:ext cx="1754370" cy="1231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5D3F90-97B8-44A2-A465-368A9BA78E9B}"/>
              </a:ext>
            </a:extLst>
          </p:cNvPr>
          <p:cNvSpPr/>
          <p:nvPr/>
        </p:nvSpPr>
        <p:spPr>
          <a:xfrm>
            <a:off x="8271464" y="2396975"/>
            <a:ext cx="1701208" cy="1284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704071-50B1-4380-9D34-4E47B7A454FA}"/>
              </a:ext>
            </a:extLst>
          </p:cNvPr>
          <p:cNvSpPr/>
          <p:nvPr/>
        </p:nvSpPr>
        <p:spPr>
          <a:xfrm>
            <a:off x="6259294" y="2423767"/>
            <a:ext cx="1701208" cy="1231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0F37BC-75D0-4859-9AC2-75CE8B868EB0}"/>
              </a:ext>
            </a:extLst>
          </p:cNvPr>
          <p:cNvSpPr/>
          <p:nvPr/>
        </p:nvSpPr>
        <p:spPr>
          <a:xfrm>
            <a:off x="4248812" y="2396974"/>
            <a:ext cx="1701208" cy="1284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632063-D021-4F14-9D9F-6456392D43F4}"/>
              </a:ext>
            </a:extLst>
          </p:cNvPr>
          <p:cNvSpPr/>
          <p:nvPr/>
        </p:nvSpPr>
        <p:spPr>
          <a:xfrm>
            <a:off x="2210905" y="2396974"/>
            <a:ext cx="1701208" cy="1284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C8D82-B851-43EE-87A8-ACF1F4D184A0}"/>
              </a:ext>
            </a:extLst>
          </p:cNvPr>
          <p:cNvSpPr/>
          <p:nvPr/>
        </p:nvSpPr>
        <p:spPr>
          <a:xfrm>
            <a:off x="119835" y="2396974"/>
            <a:ext cx="1701208" cy="1284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4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491687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514540" y="400210"/>
            <a:ext cx="9886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Information at different stages of the AM workflow - </a:t>
            </a:r>
            <a:r>
              <a:rPr lang="en-US" sz="2400" b="1" kern="1200" dirty="0"/>
              <a:t>Design and build 3D-CAD model data</a:t>
            </a:r>
            <a:endParaRPr lang="en-GB" sz="24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BA27F0-54FD-4F63-BAD2-D2B7AD4DD569}"/>
              </a:ext>
            </a:extLst>
          </p:cNvPr>
          <p:cNvGrpSpPr/>
          <p:nvPr/>
        </p:nvGrpSpPr>
        <p:grpSpPr>
          <a:xfrm>
            <a:off x="3810000" y="1396858"/>
            <a:ext cx="4572000" cy="914400"/>
            <a:chOff x="492122" y="2149"/>
            <a:chExt cx="7143754" cy="63698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9220471-44F3-4AEA-8435-99857C50E5A8}"/>
                </a:ext>
              </a:extLst>
            </p:cNvPr>
            <p:cNvSpPr/>
            <p:nvPr/>
          </p:nvSpPr>
          <p:spPr>
            <a:xfrm>
              <a:off x="492122" y="2149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98A23DC2-2702-4A93-A671-1FC92E056D12}"/>
                </a:ext>
              </a:extLst>
            </p:cNvPr>
            <p:cNvSpPr txBox="1"/>
            <p:nvPr/>
          </p:nvSpPr>
          <p:spPr>
            <a:xfrm>
              <a:off x="510779" y="20806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Design and build 3D-CAD model data.</a:t>
              </a:r>
              <a:endParaRPr lang="en-GB" sz="2000" kern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A45480-93A1-446B-8C36-B97D7176AFC3}"/>
              </a:ext>
            </a:extLst>
          </p:cNvPr>
          <p:cNvGrpSpPr/>
          <p:nvPr/>
        </p:nvGrpSpPr>
        <p:grpSpPr>
          <a:xfrm>
            <a:off x="4313798" y="2713190"/>
            <a:ext cx="3657600" cy="3948427"/>
            <a:chOff x="6115526" y="3528501"/>
            <a:chExt cx="3657600" cy="39484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6ED04B-3D56-46E2-8488-07421AA2438A}"/>
                </a:ext>
              </a:extLst>
            </p:cNvPr>
            <p:cNvSpPr/>
            <p:nvPr/>
          </p:nvSpPr>
          <p:spPr>
            <a:xfrm>
              <a:off x="6115526" y="3528501"/>
              <a:ext cx="3657600" cy="31455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159" tIns="107159" rIns="107159" bIns="1071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/>
                <a:t>Mesh data</a:t>
              </a:r>
              <a:endParaRPr lang="en-GB" kern="120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C608E6E-8108-4888-8771-01633C814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0886" y="3877941"/>
              <a:ext cx="2959170" cy="179140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6AF5F4C-3AC3-4DB6-833E-7DEB22694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0563" y="5691394"/>
              <a:ext cx="3219816" cy="178553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52C006-9B69-42C0-81E8-FB1A8D65781F}"/>
              </a:ext>
            </a:extLst>
          </p:cNvPr>
          <p:cNvGrpSpPr/>
          <p:nvPr/>
        </p:nvGrpSpPr>
        <p:grpSpPr>
          <a:xfrm>
            <a:off x="0" y="2713190"/>
            <a:ext cx="4064000" cy="3195202"/>
            <a:chOff x="5344482" y="1569501"/>
            <a:chExt cx="4064000" cy="31952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726D84-D67F-4CB4-8FD0-A8405BF5D897}"/>
                </a:ext>
              </a:extLst>
            </p:cNvPr>
            <p:cNvSpPr/>
            <p:nvPr/>
          </p:nvSpPr>
          <p:spPr>
            <a:xfrm>
              <a:off x="5606863" y="1569501"/>
              <a:ext cx="3657600" cy="31986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159" tIns="107159" rIns="107159" bIns="1071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/>
                <a:t>Parametric design information </a:t>
              </a:r>
              <a:endParaRPr lang="en-GB" kern="120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115D93A-75E4-4ADA-9E93-E2887FD8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1324" y="1971458"/>
              <a:ext cx="1708677" cy="156438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5211AFC-C3F0-4C80-9D36-0DE5A672B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4482" y="3535847"/>
              <a:ext cx="4064000" cy="12288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41CB80-1194-4278-86C6-535F38DE1ED1}"/>
              </a:ext>
            </a:extLst>
          </p:cNvPr>
          <p:cNvGrpSpPr/>
          <p:nvPr/>
        </p:nvGrpSpPr>
        <p:grpSpPr>
          <a:xfrm>
            <a:off x="8272021" y="2702835"/>
            <a:ext cx="3733513" cy="1925311"/>
            <a:chOff x="5809288" y="4979876"/>
            <a:chExt cx="3733513" cy="192531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5145E3-064D-4527-905E-E48E261280A8}"/>
                </a:ext>
              </a:extLst>
            </p:cNvPr>
            <p:cNvSpPr/>
            <p:nvPr/>
          </p:nvSpPr>
          <p:spPr>
            <a:xfrm>
              <a:off x="5809288" y="4979876"/>
              <a:ext cx="3657600" cy="31455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159" tIns="107159" rIns="107159" bIns="1071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/>
                <a:t>Material information</a:t>
              </a:r>
              <a:endParaRPr lang="en-GB" kern="120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2F6F08F-AB7B-493F-B8AA-0AF5E182A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0050" y="5565558"/>
              <a:ext cx="3702751" cy="1339629"/>
            </a:xfrm>
            <a:prstGeom prst="rect">
              <a:avLst/>
            </a:prstGeom>
          </p:spPr>
        </p:pic>
      </p:grp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4923D7B-FC12-4198-9594-23BD6927F376}"/>
              </a:ext>
            </a:extLst>
          </p:cNvPr>
          <p:cNvCxnSpPr>
            <a:stCxn id="28" idx="2"/>
            <a:endCxn id="23" idx="0"/>
          </p:cNvCxnSpPr>
          <p:nvPr/>
        </p:nvCxnSpPr>
        <p:spPr>
          <a:xfrm rot="5400000">
            <a:off x="3879234" y="496423"/>
            <a:ext cx="428715" cy="4004819"/>
          </a:xfrm>
          <a:prstGeom prst="bentConnector3">
            <a:avLst>
              <a:gd name="adj1" fmla="val 48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BE32095-3553-4C48-8E95-ACE6EC8345F5}"/>
              </a:ext>
            </a:extLst>
          </p:cNvPr>
          <p:cNvCxnSpPr>
            <a:stCxn id="27" idx="2"/>
            <a:endCxn id="24" idx="0"/>
          </p:cNvCxnSpPr>
          <p:nvPr/>
        </p:nvCxnSpPr>
        <p:spPr>
          <a:xfrm rot="16200000" flipH="1">
            <a:off x="5918333" y="2488925"/>
            <a:ext cx="401932" cy="46598"/>
          </a:xfrm>
          <a:prstGeom prst="bentConnector3">
            <a:avLst>
              <a:gd name="adj1" fmla="val 446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1C72E07-9F2C-470D-8E1C-A4C528158502}"/>
              </a:ext>
            </a:extLst>
          </p:cNvPr>
          <p:cNvCxnSpPr>
            <a:stCxn id="28" idx="2"/>
            <a:endCxn id="25" idx="0"/>
          </p:cNvCxnSpPr>
          <p:nvPr/>
        </p:nvCxnSpPr>
        <p:spPr>
          <a:xfrm rot="16200000" flipH="1">
            <a:off x="7889230" y="491244"/>
            <a:ext cx="418360" cy="40048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7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AE8007-4FCB-46BD-801A-2CAEC72E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13" y="3645011"/>
            <a:ext cx="3340813" cy="276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FD1379-3632-497E-8DC5-387C7556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847" y="4735290"/>
            <a:ext cx="1991003" cy="1933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17026" y="446655"/>
            <a:ext cx="10171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Information at different stages of the AM workflow - </a:t>
            </a:r>
            <a:r>
              <a:rPr lang="en-US" sz="2400" b="1" kern="1200" dirty="0"/>
              <a:t>Engineering simulation and analysis data </a:t>
            </a:r>
            <a:endParaRPr lang="en-GB" sz="2400" b="1" kern="1200" dirty="0"/>
          </a:p>
          <a:p>
            <a:endParaRPr lang="en-GB" sz="2400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786E6C-151D-4363-8697-545FF7332357}"/>
              </a:ext>
            </a:extLst>
          </p:cNvPr>
          <p:cNvGrpSpPr/>
          <p:nvPr/>
        </p:nvGrpSpPr>
        <p:grpSpPr>
          <a:xfrm>
            <a:off x="1121511" y="1910157"/>
            <a:ext cx="4572000" cy="914400"/>
            <a:chOff x="492122" y="957626"/>
            <a:chExt cx="7143754" cy="63698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189788C-93A8-4820-A542-899CF9829BD0}"/>
                </a:ext>
              </a:extLst>
            </p:cNvPr>
            <p:cNvSpPr/>
            <p:nvPr/>
          </p:nvSpPr>
          <p:spPr>
            <a:xfrm>
              <a:off x="492122" y="957626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9C39BCA2-73AE-4DF2-A937-7BC6A9B870C4}"/>
                </a:ext>
              </a:extLst>
            </p:cNvPr>
            <p:cNvSpPr txBox="1"/>
            <p:nvPr/>
          </p:nvSpPr>
          <p:spPr>
            <a:xfrm>
              <a:off x="510779" y="976283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Engineering simulation and analysis data </a:t>
              </a:r>
              <a:endParaRPr lang="en-GB" sz="2000" kern="12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C555B-ECC1-4EBB-BB15-4FCFD98DCCCA}"/>
              </a:ext>
            </a:extLst>
          </p:cNvPr>
          <p:cNvSpPr/>
          <p:nvPr/>
        </p:nvSpPr>
        <p:spPr>
          <a:xfrm>
            <a:off x="7536002" y="2738841"/>
            <a:ext cx="2928135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Thermal Analysis</a:t>
            </a:r>
            <a:endParaRPr lang="en-GB" kern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CFD10A-1B21-460D-BA89-34FE37314EAF}"/>
              </a:ext>
            </a:extLst>
          </p:cNvPr>
          <p:cNvSpPr/>
          <p:nvPr/>
        </p:nvSpPr>
        <p:spPr>
          <a:xfrm>
            <a:off x="7536002" y="1676374"/>
            <a:ext cx="2928135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/>
              <a:t>Structural Analysis</a:t>
            </a:r>
            <a:endParaRPr lang="en-GB" kern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F765D1-9735-45B4-9540-4A25E5178DD2}"/>
              </a:ext>
            </a:extLst>
          </p:cNvPr>
          <p:cNvSpPr/>
          <p:nvPr/>
        </p:nvSpPr>
        <p:spPr>
          <a:xfrm>
            <a:off x="7536002" y="2207424"/>
            <a:ext cx="2928135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Vibrational Analysis</a:t>
            </a:r>
            <a:endParaRPr lang="en-GB" kern="12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56B0E6E-D6D2-4824-A0C7-A27F7B2D58F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5681570" y="1836308"/>
            <a:ext cx="1854432" cy="531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8F7436-D1FE-4AA9-9BA9-617B5EE2565E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5693511" y="2367357"/>
            <a:ext cx="184249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686518-F046-4939-BEF5-7E1C00F69DA2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681570" y="2367357"/>
            <a:ext cx="1854432" cy="531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31C60C7-1C02-40B0-9B25-43C44DF7B82E}"/>
              </a:ext>
            </a:extLst>
          </p:cNvPr>
          <p:cNvSpPr txBox="1"/>
          <p:nvPr/>
        </p:nvSpPr>
        <p:spPr>
          <a:xfrm>
            <a:off x="417026" y="3535168"/>
            <a:ext cx="5880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Engineering simulations based on the methodologies like Finite Element Analysis (FEA), would generate data points by solving differential equations for each point in a mesh designed for the analysis.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Thermal analysis using FEA being carried out on a turbine blade is shown as an example.  </a:t>
            </a:r>
          </a:p>
          <a:p>
            <a:pPr algn="just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4188EE-20FA-4181-B7FB-1D31322946AC}"/>
              </a:ext>
            </a:extLst>
          </p:cNvPr>
          <p:cNvCxnSpPr>
            <a:cxnSpLocks/>
            <a:stCxn id="38" idx="2"/>
            <a:endCxn id="36" idx="1"/>
          </p:cNvCxnSpPr>
          <p:nvPr/>
        </p:nvCxnSpPr>
        <p:spPr>
          <a:xfrm>
            <a:off x="8736458" y="4735290"/>
            <a:ext cx="1026389" cy="96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C9FB5B9-CFEA-4F74-8DFC-F151307C5A14}"/>
              </a:ext>
            </a:extLst>
          </p:cNvPr>
          <p:cNvSpPr/>
          <p:nvPr/>
        </p:nvSpPr>
        <p:spPr>
          <a:xfrm>
            <a:off x="8650840" y="4551452"/>
            <a:ext cx="171236" cy="183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5F83D4-2302-43A6-87BD-16F7156AC7A5}"/>
              </a:ext>
            </a:extLst>
          </p:cNvPr>
          <p:cNvCxnSpPr>
            <a:stCxn id="38" idx="3"/>
            <a:endCxn id="36" idx="0"/>
          </p:cNvCxnSpPr>
          <p:nvPr/>
        </p:nvCxnSpPr>
        <p:spPr>
          <a:xfrm>
            <a:off x="8822076" y="4643371"/>
            <a:ext cx="1936273" cy="9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1">
            <a:extLst>
              <a:ext uri="{FF2B5EF4-FFF2-40B4-BE49-F238E27FC236}">
                <a16:creationId xmlns:a16="http://schemas.microsoft.com/office/drawing/2014/main" id="{16E6B5B1-1FF0-44FA-B8FF-BADB000B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2172" y="6479885"/>
            <a:ext cx="9401728" cy="365125"/>
          </a:xfrm>
        </p:spPr>
        <p:txBody>
          <a:bodyPr/>
          <a:lstStyle/>
          <a:p>
            <a:r>
              <a:rPr lang="en-IE" dirty="0">
                <a:effectLst/>
              </a:rPr>
              <a:t>Core competence gets additive – Aerospace Manufacturing, (n.d.). https://www.aero-mag.com/gas-turbine-blades-additive-manufacturing/ (accessed February 10, 2021).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8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328828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375075"/>
            <a:ext cx="1026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Information at different stages of the AM workflow - </a:t>
            </a:r>
            <a:r>
              <a:rPr lang="en-US" sz="2400" b="1" kern="1200" dirty="0"/>
              <a:t>Slicing and toolpath generation data</a:t>
            </a:r>
            <a:endParaRPr lang="en-GB" sz="2400" b="1" kern="1200" dirty="0"/>
          </a:p>
          <a:p>
            <a:endParaRPr lang="en-GB" sz="24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0E784-5848-4452-8EE5-EA61C20EEF99}"/>
              </a:ext>
            </a:extLst>
          </p:cNvPr>
          <p:cNvGrpSpPr/>
          <p:nvPr/>
        </p:nvGrpSpPr>
        <p:grpSpPr>
          <a:xfrm>
            <a:off x="3708400" y="1673899"/>
            <a:ext cx="4572000" cy="914400"/>
            <a:chOff x="492122" y="1913102"/>
            <a:chExt cx="7143754" cy="6369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A7B0B3-CADA-4E37-B1E4-8E138B85E44C}"/>
                </a:ext>
              </a:extLst>
            </p:cNvPr>
            <p:cNvSpPr/>
            <p:nvPr/>
          </p:nvSpPr>
          <p:spPr>
            <a:xfrm>
              <a:off x="492122" y="1913102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26925D6-03A9-4D5F-BB02-1B717CEEEC77}"/>
                </a:ext>
              </a:extLst>
            </p:cNvPr>
            <p:cNvSpPr txBox="1"/>
            <p:nvPr/>
          </p:nvSpPr>
          <p:spPr>
            <a:xfrm>
              <a:off x="510779" y="1931759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Slicing and toolpath generation data</a:t>
              </a:r>
              <a:endParaRPr lang="en-GB" sz="2000" kern="1200" dirty="0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9E52324-6DD9-4D40-B2F6-2F7BA05B00A7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4066887" y="1677851"/>
            <a:ext cx="1043849" cy="28111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582ED5B-82D1-46B3-BDDD-E8EA7699F598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 rot="16200000" flipH="1">
            <a:off x="6850126" y="1732572"/>
            <a:ext cx="1017066" cy="2728519"/>
          </a:xfrm>
          <a:prstGeom prst="bentConnector3">
            <a:avLst>
              <a:gd name="adj1" fmla="val 481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40E965-AF5D-4313-9AC0-D10973877570}"/>
              </a:ext>
            </a:extLst>
          </p:cNvPr>
          <p:cNvGrpSpPr/>
          <p:nvPr/>
        </p:nvGrpSpPr>
        <p:grpSpPr>
          <a:xfrm>
            <a:off x="823123" y="3605365"/>
            <a:ext cx="4720198" cy="2920844"/>
            <a:chOff x="6400800" y="1416323"/>
            <a:chExt cx="4720198" cy="292084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4FC7FE-F4AF-4210-9AAE-9B7EFFC1D2AD}"/>
                </a:ext>
              </a:extLst>
            </p:cNvPr>
            <p:cNvSpPr/>
            <p:nvPr/>
          </p:nvSpPr>
          <p:spPr>
            <a:xfrm>
              <a:off x="6400800" y="1416323"/>
              <a:ext cx="4720198" cy="31986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159" tIns="107159" rIns="107159" bIns="10715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Selection </a:t>
              </a:r>
              <a:r>
                <a:rPr lang="en-US" dirty="0"/>
                <a:t>of process parameters</a:t>
              </a:r>
              <a:endParaRPr lang="en-GB" kern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DC7E48-5921-4AF2-9DDC-98839511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508" y="1775013"/>
              <a:ext cx="3452165" cy="256215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AEAD56-CDA6-4713-B421-F42C64E2251D}"/>
              </a:ext>
            </a:extLst>
          </p:cNvPr>
          <p:cNvGrpSpPr/>
          <p:nvPr/>
        </p:nvGrpSpPr>
        <p:grpSpPr>
          <a:xfrm>
            <a:off x="6362820" y="3605365"/>
            <a:ext cx="5006057" cy="3110932"/>
            <a:chOff x="5983661" y="3729343"/>
            <a:chExt cx="5006057" cy="31109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720535-B1F5-45A9-A439-1DC8F9E4C032}"/>
                </a:ext>
              </a:extLst>
            </p:cNvPr>
            <p:cNvGrpSpPr/>
            <p:nvPr/>
          </p:nvGrpSpPr>
          <p:grpSpPr>
            <a:xfrm>
              <a:off x="5983661" y="3729343"/>
              <a:ext cx="4720198" cy="3110932"/>
              <a:chOff x="6400800" y="4317574"/>
              <a:chExt cx="4720198" cy="311093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332518-BD73-4C0B-8FE0-6639F3501015}"/>
                  </a:ext>
                </a:extLst>
              </p:cNvPr>
              <p:cNvSpPr/>
              <p:nvPr/>
            </p:nvSpPr>
            <p:spPr>
              <a:xfrm>
                <a:off x="6400800" y="4317574"/>
                <a:ext cx="4720198" cy="319867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7159" tIns="107159" rIns="107159" bIns="107159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dirty="0"/>
                  <a:t>Generation and visualization of tool path</a:t>
                </a:r>
                <a:endParaRPr lang="en-GB" kern="1200" dirty="0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3522942-9E5E-4A74-8CA4-EBE758B72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6478" y="4672522"/>
                <a:ext cx="3129051" cy="2755984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EDEDD20-5F4A-4DE0-9B29-862EA4DF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1143" y="4123721"/>
              <a:ext cx="1578575" cy="2677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75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475288"/>
            <a:ext cx="10171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Information at different stages of the AM workflow -Build component/Part fabrication data</a:t>
            </a:r>
            <a:endParaRPr lang="en-GB" sz="2400" b="1" kern="1200" dirty="0"/>
          </a:p>
          <a:p>
            <a:endParaRPr lang="en-GB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2DCF21-FC2A-483D-9F35-03C26671206D}"/>
              </a:ext>
            </a:extLst>
          </p:cNvPr>
          <p:cNvGrpSpPr/>
          <p:nvPr/>
        </p:nvGrpSpPr>
        <p:grpSpPr>
          <a:xfrm>
            <a:off x="438150" y="1610859"/>
            <a:ext cx="4572000" cy="914400"/>
            <a:chOff x="492122" y="2859053"/>
            <a:chExt cx="7143754" cy="6369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54CD53B-6D27-4E16-9579-26E5E3A5976F}"/>
                </a:ext>
              </a:extLst>
            </p:cNvPr>
            <p:cNvSpPr/>
            <p:nvPr/>
          </p:nvSpPr>
          <p:spPr>
            <a:xfrm>
              <a:off x="492122" y="2859053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9747FE42-5BD4-4B0B-9005-F840FC6A8219}"/>
                </a:ext>
              </a:extLst>
            </p:cNvPr>
            <p:cNvSpPr txBox="1"/>
            <p:nvPr/>
          </p:nvSpPr>
          <p:spPr>
            <a:xfrm>
              <a:off x="510779" y="2877710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Build component/Part fabrication data</a:t>
              </a:r>
              <a:endParaRPr lang="en-GB" sz="2000" kern="12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27CB353-88F2-4E00-B70D-70D6A717DBD7}"/>
              </a:ext>
            </a:extLst>
          </p:cNvPr>
          <p:cNvSpPr/>
          <p:nvPr/>
        </p:nvSpPr>
        <p:spPr>
          <a:xfrm>
            <a:off x="6870846" y="1906499"/>
            <a:ext cx="4720198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AM Machine sensor information</a:t>
            </a:r>
            <a:endParaRPr lang="en-GB" kern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254C5F-F98F-4DB8-B75D-D326B09A1F8E}"/>
              </a:ext>
            </a:extLst>
          </p:cNvPr>
          <p:cNvGrpSpPr/>
          <p:nvPr/>
        </p:nvGrpSpPr>
        <p:grpSpPr>
          <a:xfrm>
            <a:off x="6096000" y="2825814"/>
            <a:ext cx="5784331" cy="3442803"/>
            <a:chOff x="6096000" y="2825814"/>
            <a:chExt cx="5784331" cy="3442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FE4772-CE2D-4E1E-BF35-A8CD51661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825814"/>
              <a:ext cx="5495044" cy="3442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4F7FAC-72EA-4F88-8D1B-E5ADB545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600" y="4677197"/>
              <a:ext cx="1695271" cy="1539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020FF7-B3A1-493D-AAC2-784EAE085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8871" y="4677197"/>
              <a:ext cx="1701460" cy="1539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45218CE-8522-4ABF-9471-81EF5DAF9B48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4998209" y="2066433"/>
            <a:ext cx="1872637" cy="1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C5601EF2-6CFE-4886-A192-0BE0EC3C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0272" y="6492875"/>
            <a:ext cx="9401728" cy="365125"/>
          </a:xfrm>
        </p:spPr>
        <p:txBody>
          <a:bodyPr/>
          <a:lstStyle/>
          <a:p>
            <a:r>
              <a:rPr lang="en-IE" dirty="0">
                <a:effectLst/>
              </a:rPr>
              <a:t>Renishaw - </a:t>
            </a:r>
            <a:r>
              <a:rPr lang="en-IE" dirty="0" err="1">
                <a:effectLst/>
              </a:rPr>
              <a:t>InfiniAM</a:t>
            </a:r>
            <a:r>
              <a:rPr lang="en-IE" dirty="0">
                <a:effectLst/>
              </a:rPr>
              <a:t> Spectral – Energy input and melt pool emissions monitoring for AM systems.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C0677-B231-4093-A0A3-A25BC2EB1A42}"/>
              </a:ext>
            </a:extLst>
          </p:cNvPr>
          <p:cNvSpPr txBox="1"/>
          <p:nvPr/>
        </p:nvSpPr>
        <p:spPr>
          <a:xfrm>
            <a:off x="771525" y="3028610"/>
            <a:ext cx="4895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figure represents the anatomy of the Renishaw </a:t>
            </a:r>
            <a:r>
              <a:rPr lang="en-US" dirty="0" err="1"/>
              <a:t>RenAM</a:t>
            </a:r>
            <a:r>
              <a:rPr lang="en-US" dirty="0"/>
              <a:t> 500 build chamber and sensor layout. </a:t>
            </a:r>
            <a:r>
              <a:rPr lang="en-US" dirty="0" err="1"/>
              <a:t>RenAM</a:t>
            </a:r>
            <a:r>
              <a:rPr lang="en-US" dirty="0"/>
              <a:t> deploys a powder bed fusion (PBF)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Meltview</a:t>
            </a:r>
            <a:r>
              <a:rPr lang="en-US" dirty="0"/>
              <a:t> Photodiodes (4,5) captures in-situ build emissions in visible and infra-red spectrum yielding heatmaps.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Laserview</a:t>
            </a:r>
            <a:r>
              <a:rPr lang="en-US" dirty="0"/>
              <a:t> System (10) measures the laser intensity during AM build. </a:t>
            </a:r>
          </a:p>
        </p:txBody>
      </p:sp>
    </p:spTree>
    <p:extLst>
      <p:ext uri="{BB962C8B-B14F-4D97-AF65-F5344CB8AC3E}">
        <p14:creationId xmlns:p14="http://schemas.microsoft.com/office/powerpoint/2010/main" val="254247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430594"/>
            <a:ext cx="102657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Information at different stages of the AM workflow - Build component/Part fabrication data</a:t>
            </a:r>
            <a:endParaRPr lang="en-GB" sz="2400" b="1" kern="1200" dirty="0"/>
          </a:p>
          <a:p>
            <a:endParaRPr lang="en-GB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2DCF21-FC2A-483D-9F35-03C26671206D}"/>
              </a:ext>
            </a:extLst>
          </p:cNvPr>
          <p:cNvGrpSpPr/>
          <p:nvPr/>
        </p:nvGrpSpPr>
        <p:grpSpPr>
          <a:xfrm>
            <a:off x="438150" y="1610871"/>
            <a:ext cx="4572000" cy="914400"/>
            <a:chOff x="492122" y="2859053"/>
            <a:chExt cx="7143754" cy="6369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54CD53B-6D27-4E16-9579-26E5E3A5976F}"/>
                </a:ext>
              </a:extLst>
            </p:cNvPr>
            <p:cNvSpPr/>
            <p:nvPr/>
          </p:nvSpPr>
          <p:spPr>
            <a:xfrm>
              <a:off x="492122" y="2859053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9747FE42-5BD4-4B0B-9005-F840FC6A8219}"/>
                </a:ext>
              </a:extLst>
            </p:cNvPr>
            <p:cNvSpPr txBox="1"/>
            <p:nvPr/>
          </p:nvSpPr>
          <p:spPr>
            <a:xfrm>
              <a:off x="510779" y="2877710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Build component/Part fabrication data</a:t>
              </a:r>
              <a:endParaRPr lang="en-GB" sz="2000" kern="1200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13488-1EE4-4201-A982-02B3D990C3BF}"/>
              </a:ext>
            </a:extLst>
          </p:cNvPr>
          <p:cNvSpPr/>
          <p:nvPr/>
        </p:nvSpPr>
        <p:spPr>
          <a:xfrm>
            <a:off x="6788152" y="1908136"/>
            <a:ext cx="4720198" cy="31986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dirty="0"/>
              <a:t>In-situ</a:t>
            </a:r>
            <a:r>
              <a:rPr lang="en-US" kern="1200" dirty="0"/>
              <a:t> process data from AM build</a:t>
            </a:r>
            <a:endParaRPr lang="en-GB" kern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EFC25-36B9-47D6-9927-26EDE36E1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644" y="2955688"/>
            <a:ext cx="7050041" cy="19904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834FD68-3201-4D6B-97DF-4623234394B8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4998209" y="2068070"/>
            <a:ext cx="178994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29AF34-2C9F-4664-BF21-BB34BDB9060D}"/>
              </a:ext>
            </a:extLst>
          </p:cNvPr>
          <p:cNvSpPr txBox="1"/>
          <p:nvPr/>
        </p:nvSpPr>
        <p:spPr>
          <a:xfrm>
            <a:off x="784834" y="5747916"/>
            <a:ext cx="1090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figure represents the in-situ process measurements during an AM build utilizing Direct Energy Deposition (DED) technology.</a:t>
            </a:r>
          </a:p>
        </p:txBody>
      </p: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8BCB15FC-529C-4292-A28C-3ED4A7BE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90272" y="6492875"/>
            <a:ext cx="9401728" cy="365125"/>
          </a:xfrm>
        </p:spPr>
        <p:txBody>
          <a:bodyPr/>
          <a:lstStyle/>
          <a:p>
            <a:r>
              <a:rPr lang="en-IE" dirty="0">
                <a:effectLst/>
              </a:rPr>
              <a:t>DED / LMD - CLAMIR, (n.d.). https://www.clamir.com/en/applications-lmd/ (accessed February 10, 2021).</a:t>
            </a:r>
            <a:endParaRPr lang="en-US" dirty="0"/>
          </a:p>
        </p:txBody>
      </p:sp>
      <p:pic>
        <p:nvPicPr>
          <p:cNvPr id="36" name="ded-lmd-clamir_LPdUbdHO_rMYD">
            <a:hlinkClick r:id="" action="ppaction://media"/>
            <a:extLst>
              <a:ext uri="{FF2B5EF4-FFF2-40B4-BE49-F238E27FC236}">
                <a16:creationId xmlns:a16="http://schemas.microsoft.com/office/drawing/2014/main" id="{69456083-DF5F-46C9-B4F4-33BDCB9FF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700" y="2569257"/>
            <a:ext cx="4253491" cy="27559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64D3A1D-BCD4-47BD-AC69-EA38C96134AE}"/>
              </a:ext>
            </a:extLst>
          </p:cNvPr>
          <p:cNvSpPr txBox="1"/>
          <p:nvPr/>
        </p:nvSpPr>
        <p:spPr>
          <a:xfrm>
            <a:off x="1709228" y="5341511"/>
            <a:ext cx="252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 Energy Deposition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9574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3E6980-FD22-4CA4-8ECA-35029AEE72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3859" y="400210"/>
            <a:ext cx="1301675" cy="650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C82340-D85D-4719-8828-85446C94C8CF}"/>
              </a:ext>
            </a:extLst>
          </p:cNvPr>
          <p:cNvSpPr/>
          <p:nvPr/>
        </p:nvSpPr>
        <p:spPr>
          <a:xfrm>
            <a:off x="0" y="0"/>
            <a:ext cx="12192000" cy="244407"/>
          </a:xfrm>
          <a:prstGeom prst="rect">
            <a:avLst/>
          </a:prstGeom>
          <a:gradFill flip="none" rotWithShape="1">
            <a:gsLst>
              <a:gs pos="0">
                <a:srgbClr val="00E66C"/>
              </a:gs>
              <a:gs pos="100000">
                <a:srgbClr val="00E6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6FAD-8E37-4D33-9DEA-5CC90A304B24}"/>
              </a:ext>
            </a:extLst>
          </p:cNvPr>
          <p:cNvCxnSpPr>
            <a:cxnSpLocks/>
          </p:cNvCxnSpPr>
          <p:nvPr/>
        </p:nvCxnSpPr>
        <p:spPr>
          <a:xfrm>
            <a:off x="212172" y="1324458"/>
            <a:ext cx="10171845" cy="0"/>
          </a:xfrm>
          <a:prstGeom prst="line">
            <a:avLst/>
          </a:prstGeom>
          <a:ln>
            <a:solidFill>
              <a:srgbClr val="234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63F708-335E-4423-98FE-95BB6003E350}"/>
              </a:ext>
            </a:extLst>
          </p:cNvPr>
          <p:cNvSpPr txBox="1"/>
          <p:nvPr/>
        </p:nvSpPr>
        <p:spPr>
          <a:xfrm>
            <a:off x="438150" y="398918"/>
            <a:ext cx="10171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Information at different stages of the AM workflow - </a:t>
            </a:r>
            <a:r>
              <a:rPr lang="en-US" sz="2400" b="1" kern="1200"/>
              <a:t>Post-Processing data</a:t>
            </a:r>
            <a:endParaRPr lang="en-GB" sz="2400" b="1" kern="1200"/>
          </a:p>
          <a:p>
            <a:pPr algn="ctr"/>
            <a:endParaRPr lang="en-GB" sz="24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12E8F8-3CC5-40EC-A46D-9078620481BE}"/>
              </a:ext>
            </a:extLst>
          </p:cNvPr>
          <p:cNvGrpSpPr/>
          <p:nvPr/>
        </p:nvGrpSpPr>
        <p:grpSpPr>
          <a:xfrm>
            <a:off x="412750" y="3492500"/>
            <a:ext cx="4572000" cy="914400"/>
            <a:chOff x="492122" y="3824056"/>
            <a:chExt cx="7143754" cy="63698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AFBB0E-4D40-44A2-97C0-80575AEA71AC}"/>
                </a:ext>
              </a:extLst>
            </p:cNvPr>
            <p:cNvSpPr/>
            <p:nvPr/>
          </p:nvSpPr>
          <p:spPr>
            <a:xfrm>
              <a:off x="492122" y="3824056"/>
              <a:ext cx="7143754" cy="63698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F9883ED6-3B10-4E7F-AF5B-32483EE76DBC}"/>
                </a:ext>
              </a:extLst>
            </p:cNvPr>
            <p:cNvSpPr txBox="1"/>
            <p:nvPr/>
          </p:nvSpPr>
          <p:spPr>
            <a:xfrm>
              <a:off x="510779" y="3842713"/>
              <a:ext cx="7106440" cy="5996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Post-Processing data</a:t>
              </a:r>
              <a:endParaRPr lang="en-GB" sz="2200" kern="120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3FD31E6-F4A5-41B0-BC70-D6D36427B7C3}"/>
              </a:ext>
            </a:extLst>
          </p:cNvPr>
          <p:cNvSpPr/>
          <p:nvPr/>
        </p:nvSpPr>
        <p:spPr>
          <a:xfrm>
            <a:off x="6922641" y="2879928"/>
            <a:ext cx="4572000" cy="9144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/>
              <a:t>Excess material removal</a:t>
            </a:r>
            <a:endParaRPr lang="en-GB" sz="2200" kern="1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01866-969F-4356-A7B3-B186960FA621}"/>
              </a:ext>
            </a:extLst>
          </p:cNvPr>
          <p:cNvSpPr/>
          <p:nvPr/>
        </p:nvSpPr>
        <p:spPr>
          <a:xfrm>
            <a:off x="6934582" y="3920583"/>
            <a:ext cx="4572000" cy="9144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/>
              <a:t>Surface finish </a:t>
            </a:r>
            <a:endParaRPr lang="en-GB" sz="220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C07C8-9DBD-430A-A509-EB4DE1D8A922}"/>
              </a:ext>
            </a:extLst>
          </p:cNvPr>
          <p:cNvSpPr/>
          <p:nvPr/>
        </p:nvSpPr>
        <p:spPr>
          <a:xfrm>
            <a:off x="6922641" y="5055882"/>
            <a:ext cx="4572000" cy="9144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/>
              <a:t>Heat treatment</a:t>
            </a:r>
            <a:endParaRPr lang="en-GB" sz="2200" kern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DC13A9-462A-40CD-AFD0-BDD786111903}"/>
              </a:ext>
            </a:extLst>
          </p:cNvPr>
          <p:cNvSpPr/>
          <p:nvPr/>
        </p:nvSpPr>
        <p:spPr>
          <a:xfrm>
            <a:off x="6922641" y="1725380"/>
            <a:ext cx="4572000" cy="91440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159" tIns="107159" rIns="107159" bIns="107159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Support material removal</a:t>
            </a:r>
            <a:endParaRPr lang="en-GB" sz="2200" kern="120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4B06771-E769-4BF3-A5B7-BD428A636B6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972809" y="2182580"/>
            <a:ext cx="1949832" cy="1767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89982CD-EEBA-4FC4-801A-FC8162485FB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984750" y="3337128"/>
            <a:ext cx="1937891" cy="6125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6048851-2518-4B8F-9A4A-622526DFA8E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984750" y="3949700"/>
            <a:ext cx="1949832" cy="428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1C7B002-0ABA-487F-94D8-78B57FBD655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984750" y="3949700"/>
            <a:ext cx="1937891" cy="1563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35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C8775ECD171A4DB8FA203DE1DA0CD2" ma:contentTypeVersion="7" ma:contentTypeDescription="Create a new document." ma:contentTypeScope="" ma:versionID="7936141c0538bf0f85050623e4e19121">
  <xsd:schema xmlns:xsd="http://www.w3.org/2001/XMLSchema" xmlns:xs="http://www.w3.org/2001/XMLSchema" xmlns:p="http://schemas.microsoft.com/office/2006/metadata/properties" xmlns:ns3="63b2cc3a-9cb9-439a-b9b4-4d76f700deed" xmlns:ns4="379ef75a-ac1d-42db-abdf-6ec9ce1235fd" targetNamespace="http://schemas.microsoft.com/office/2006/metadata/properties" ma:root="true" ma:fieldsID="85a7731f2fb1851c03640c74ea357ce4" ns3:_="" ns4:_="">
    <xsd:import namespace="63b2cc3a-9cb9-439a-b9b4-4d76f700deed"/>
    <xsd:import namespace="379ef75a-ac1d-42db-abdf-6ec9ce1235f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2cc3a-9cb9-439a-b9b4-4d76f700de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9ef75a-ac1d-42db-abdf-6ec9ce123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2B06ED-059D-4E98-A1AB-439DB7F35FD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379ef75a-ac1d-42db-abdf-6ec9ce1235fd"/>
    <ds:schemaRef ds:uri="http://schemas.microsoft.com/office/2006/metadata/properties"/>
    <ds:schemaRef ds:uri="http://schemas.microsoft.com/office/infopath/2007/PartnerControls"/>
    <ds:schemaRef ds:uri="63b2cc3a-9cb9-439a-b9b4-4d76f700dee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B110A43-E4B7-455A-A756-99D4B9F16D72}">
  <ds:schemaRefs>
    <ds:schemaRef ds:uri="379ef75a-ac1d-42db-abdf-6ec9ce1235fd"/>
    <ds:schemaRef ds:uri="63b2cc3a-9cb9-439a-b9b4-4d76f700de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861853D-57C6-4A47-AAB7-9976412096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3721</TotalTime>
  <Words>1935</Words>
  <Application>Microsoft Office PowerPoint</Application>
  <PresentationFormat>Widescreen</PresentationFormat>
  <Paragraphs>255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Arial,Sans-Serif</vt:lpstr>
      <vt:lpstr>Calibri</vt:lpstr>
      <vt:lpstr>Calibri Light</vt:lpstr>
      <vt:lpstr>NexusSerif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abraham.george@ucdconnect.ie</dc:creator>
  <cp:lastModifiedBy>Abraham George</cp:lastModifiedBy>
  <cp:revision>6</cp:revision>
  <dcterms:created xsi:type="dcterms:W3CDTF">2021-02-09T19:48:27Z</dcterms:created>
  <dcterms:modified xsi:type="dcterms:W3CDTF">2021-03-01T09:15:53Z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0x010100F4C8775ECD171A4DB8FA203DE1DA0CD2</vt:lpwstr>
  </property>
</Properties>
</file>